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5"/>
  </p:notesMasterIdLst>
  <p:handoutMasterIdLst>
    <p:handoutMasterId r:id="rId36"/>
  </p:handoutMasterIdLst>
  <p:sldIdLst>
    <p:sldId id="256" r:id="rId2"/>
    <p:sldId id="280" r:id="rId3"/>
    <p:sldId id="293" r:id="rId4"/>
    <p:sldId id="294" r:id="rId5"/>
    <p:sldId id="295" r:id="rId6"/>
    <p:sldId id="296" r:id="rId7"/>
    <p:sldId id="297" r:id="rId8"/>
    <p:sldId id="298" r:id="rId9"/>
    <p:sldId id="299" r:id="rId10"/>
    <p:sldId id="300" r:id="rId11"/>
    <p:sldId id="301" r:id="rId12"/>
    <p:sldId id="302" r:id="rId13"/>
    <p:sldId id="258" r:id="rId14"/>
    <p:sldId id="259" r:id="rId15"/>
    <p:sldId id="260" r:id="rId16"/>
    <p:sldId id="262" r:id="rId17"/>
    <p:sldId id="263" r:id="rId18"/>
    <p:sldId id="264" r:id="rId19"/>
    <p:sldId id="265" r:id="rId20"/>
    <p:sldId id="289" r:id="rId21"/>
    <p:sldId id="290" r:id="rId22"/>
    <p:sldId id="292" r:id="rId23"/>
    <p:sldId id="266" r:id="rId24"/>
    <p:sldId id="267" r:id="rId25"/>
    <p:sldId id="268" r:id="rId26"/>
    <p:sldId id="270" r:id="rId27"/>
    <p:sldId id="271" r:id="rId28"/>
    <p:sldId id="273" r:id="rId29"/>
    <p:sldId id="285" r:id="rId30"/>
    <p:sldId id="286" r:id="rId31"/>
    <p:sldId id="287" r:id="rId32"/>
    <p:sldId id="288" r:id="rId33"/>
    <p:sldId id="279" r:id="rId34"/>
  </p:sldIdLst>
  <p:sldSz cx="9144000" cy="6858000" type="screen4x3"/>
  <p:notesSz cx="6854825" cy="97504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FF"/>
    <a:srgbClr val="3399FF"/>
    <a:srgbClr val="FFCCCC"/>
    <a:srgbClr val="0099FF"/>
    <a:srgbClr val="FFFF00"/>
    <a:srgbClr val="99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58" autoAdjust="0"/>
  </p:normalViewPr>
  <p:slideViewPr>
    <p:cSldViewPr>
      <p:cViewPr>
        <p:scale>
          <a:sx n="70" d="100"/>
          <a:sy n="70" d="100"/>
        </p:scale>
        <p:origin x="-516" y="-78"/>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122" y="-84"/>
      </p:cViewPr>
      <p:guideLst>
        <p:guide orient="horz" pos="3071"/>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Th.</a:t>
            </a:r>
            <a:r>
              <a:rPr lang="en-US" baseline="0"/>
              <a:t> 1999</a:t>
            </a:r>
            <a:endParaRPr lang="en-US"/>
          </a:p>
        </c:rich>
      </c:tx>
      <c:layout/>
    </c:title>
    <c:view3D>
      <c:rotX val="30"/>
      <c:perspective val="30"/>
    </c:view3D>
    <c:plotArea>
      <c:layout/>
      <c:pie3DChart>
        <c:varyColors val="1"/>
        <c:ser>
          <c:idx val="0"/>
          <c:order val="0"/>
          <c:dLbls>
            <c:showCatName val="1"/>
            <c:showPercent val="1"/>
          </c:dLbls>
          <c:cat>
            <c:strRef>
              <c:f>Sheet1!$A$2:$A$7</c:f>
              <c:strCache>
                <c:ptCount val="6"/>
                <c:pt idx="0">
                  <c:v>Indonesia</c:v>
                </c:pt>
                <c:pt idx="1">
                  <c:v>EU</c:v>
                </c:pt>
                <c:pt idx="2">
                  <c:v>Cina</c:v>
                </c:pt>
                <c:pt idx="3">
                  <c:v>Malaysia</c:v>
                </c:pt>
                <c:pt idx="4">
                  <c:v>USA</c:v>
                </c:pt>
                <c:pt idx="5">
                  <c:v>Others</c:v>
                </c:pt>
              </c:strCache>
            </c:strRef>
          </c:cat>
          <c:val>
            <c:numRef>
              <c:f>Sheet1!$B$2:$B$7</c:f>
              <c:numCache>
                <c:formatCode>General</c:formatCode>
                <c:ptCount val="6"/>
                <c:pt idx="0">
                  <c:v>7146</c:v>
                </c:pt>
                <c:pt idx="1">
                  <c:v>15428</c:v>
                </c:pt>
                <c:pt idx="2">
                  <c:v>13237</c:v>
                </c:pt>
                <c:pt idx="3">
                  <c:v>12020</c:v>
                </c:pt>
                <c:pt idx="4">
                  <c:v>15777</c:v>
                </c:pt>
                <c:pt idx="5">
                  <c:v>46267</c:v>
                </c:pt>
              </c:numCache>
            </c:numRef>
          </c:val>
        </c:ser>
        <c:dLbls>
          <c:showCatName val="1"/>
          <c:showPercent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hart>
    <c:title>
      <c:tx>
        <c:rich>
          <a:bodyPr/>
          <a:lstStyle/>
          <a:p>
            <a:pPr>
              <a:defRPr/>
            </a:pPr>
            <a:r>
              <a:rPr lang="en-US"/>
              <a:t>Th.</a:t>
            </a:r>
            <a:r>
              <a:rPr lang="en-US" baseline="0"/>
              <a:t> 2008</a:t>
            </a:r>
            <a:endParaRPr lang="en-US"/>
          </a:p>
        </c:rich>
      </c:tx>
      <c:layout/>
    </c:title>
    <c:view3D>
      <c:rotX val="30"/>
      <c:perspective val="30"/>
    </c:view3D>
    <c:plotArea>
      <c:layout/>
      <c:pie3DChart>
        <c:varyColors val="1"/>
        <c:ser>
          <c:idx val="0"/>
          <c:order val="0"/>
          <c:explosion val="22"/>
          <c:dLbls>
            <c:showCatName val="1"/>
            <c:showPercent val="1"/>
          </c:dLbls>
          <c:cat>
            <c:strRef>
              <c:f>Sheet1!$D$2:$D$7</c:f>
              <c:strCache>
                <c:ptCount val="6"/>
                <c:pt idx="0">
                  <c:v>Indonesia</c:v>
                </c:pt>
                <c:pt idx="1">
                  <c:v>EU</c:v>
                </c:pt>
                <c:pt idx="2">
                  <c:v>Cina</c:v>
                </c:pt>
                <c:pt idx="3">
                  <c:v>Malaysia</c:v>
                </c:pt>
                <c:pt idx="4">
                  <c:v>USA</c:v>
                </c:pt>
                <c:pt idx="5">
                  <c:v>Others</c:v>
                </c:pt>
              </c:strCache>
            </c:strRef>
          </c:cat>
          <c:val>
            <c:numRef>
              <c:f>Sheet1!$E$2:$E$7</c:f>
              <c:numCache>
                <c:formatCode>General</c:formatCode>
                <c:ptCount val="6"/>
                <c:pt idx="0">
                  <c:v>21587</c:v>
                </c:pt>
                <c:pt idx="1">
                  <c:v>20150</c:v>
                </c:pt>
                <c:pt idx="2">
                  <c:v>19900</c:v>
                </c:pt>
                <c:pt idx="3">
                  <c:v>19579</c:v>
                </c:pt>
                <c:pt idx="4">
                  <c:v>17289</c:v>
                </c:pt>
                <c:pt idx="5">
                  <c:v>61966</c:v>
                </c:pt>
              </c:numCache>
            </c:numRef>
          </c:val>
        </c:ser>
        <c:dLbls>
          <c:showCatName val="1"/>
          <c:showPercent val="1"/>
        </c:dLbls>
      </c:pie3DChart>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3883025"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3883025"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A80146AC-63ED-4B1B-A0F8-02178104483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3025"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45060" name="Rectangle 4"/>
          <p:cNvSpPr>
            <a:spLocks noRo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630738"/>
            <a:ext cx="5483225"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3025"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E8F278E3-20D8-47BC-8230-6E4077498E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12A6507E-1739-4885-9A94-07CD0B41FC09}"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7741A1-84DE-498D-8A2D-65C279D33B0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86002F-C2BC-4826-965C-65F15A4A8E8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8CF719-3897-428B-B982-E05555149A2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A32AA200-F21E-4161-80A5-0BC55021B14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3D13FB-6557-4E03-8E19-FB7AFA225BA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2229A20-36A7-4354-8A8F-0AF0072423C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1B66D9D-8565-44EA-BA45-A59CB3B2903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011054-BB66-4C24-9233-22F5D7265B5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5A37AA-CFC8-4044-B95F-80C80F090C4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496347-0035-43D9-9457-E2F4E9749D9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17DB52D5-77FC-43FB-9893-2E92E4BCF03E}"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63" name="WordArt 15" descr="Narrow vertical"/>
          <p:cNvSpPr>
            <a:spLocks noChangeArrowheads="1" noChangeShapeType="1" noTextEdit="1"/>
          </p:cNvSpPr>
          <p:nvPr/>
        </p:nvSpPr>
        <p:spPr bwMode="auto">
          <a:xfrm>
            <a:off x="1104900" y="476250"/>
            <a:ext cx="6934200" cy="3251200"/>
          </a:xfrm>
          <a:prstGeom prst="rect">
            <a:avLst/>
          </a:prstGeom>
        </p:spPr>
        <p:txBody>
          <a:bodyPr wrap="none" fromWordArt="1">
            <a:prstTxWarp prst="textInflateBottom">
              <a:avLst>
                <a:gd name="adj" fmla="val 68083"/>
              </a:avLst>
            </a:prstTxWarp>
          </a:bodyPr>
          <a:lstStyle/>
          <a:p>
            <a:pPr algn="ctr"/>
            <a:r>
              <a:rPr lang="it-IT"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ANALISIS EKONOMI</a:t>
            </a:r>
          </a:p>
          <a:p>
            <a:pPr algn="ctr"/>
            <a:r>
              <a:rPr lang="it-IT"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INVESTASI PERKEBUNAN KELAPA SAWIT</a:t>
            </a:r>
          </a:p>
          <a:p>
            <a:pPr algn="ctr"/>
            <a:r>
              <a:rPr lang="it-IT"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DI INDONESIA</a:t>
            </a:r>
            <a:endPar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p:txBody>
      </p:sp>
      <p:sp>
        <p:nvSpPr>
          <p:cNvPr id="2064" name="Text Box 16"/>
          <p:cNvSpPr txBox="1">
            <a:spLocks noChangeArrowheads="1"/>
          </p:cNvSpPr>
          <p:nvPr/>
        </p:nvSpPr>
        <p:spPr bwMode="auto">
          <a:xfrm>
            <a:off x="5508625" y="4437063"/>
            <a:ext cx="2998788" cy="822325"/>
          </a:xfrm>
          <a:prstGeom prst="rect">
            <a:avLst/>
          </a:prstGeom>
          <a:noFill/>
          <a:ln w="9525">
            <a:noFill/>
            <a:miter lim="800000"/>
            <a:headEnd/>
            <a:tailEnd/>
          </a:ln>
        </p:spPr>
        <p:txBody>
          <a:bodyPr>
            <a:spAutoFit/>
          </a:bodyPr>
          <a:lstStyle/>
          <a:p>
            <a:pPr eaLnBrk="1" hangingPunct="1"/>
            <a:r>
              <a:rPr lang="en-US" b="1">
                <a:solidFill>
                  <a:schemeClr val="bg1"/>
                </a:solidFill>
                <a:latin typeface="Arial" charset="0"/>
              </a:rPr>
              <a:t>OLEH :</a:t>
            </a:r>
          </a:p>
          <a:p>
            <a:pPr eaLnBrk="1" hangingPunct="1"/>
            <a:r>
              <a:rPr lang="en-US" b="1">
                <a:solidFill>
                  <a:schemeClr val="bg1"/>
                </a:solidFill>
                <a:latin typeface="Arial" charset="0"/>
              </a:rPr>
              <a:t>NOVINDRA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blinds(horizontal)">
                                      <p:cBhvr>
                                        <p:cTn id="7" dur="500"/>
                                        <p:tgtEl>
                                          <p:spTgt spid="2063"/>
                                        </p:tgtEl>
                                      </p:cBhvr>
                                    </p:animEffect>
                                  </p:childTnLst>
                                </p:cTn>
                              </p:par>
                              <p:par>
                                <p:cTn id="8" presetID="6" presetClass="emph" presetSubtype="0" fill="hold" grpId="0" nodeType="withEffect">
                                  <p:stCondLst>
                                    <p:cond delay="0"/>
                                  </p:stCondLst>
                                  <p:childTnLst>
                                    <p:animScale>
                                      <p:cBhvr>
                                        <p:cTn id="9" dur="2000" fill="hold"/>
                                        <p:tgtEl>
                                          <p:spTgt spid="206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P spid="20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81000" y="685800"/>
            <a:ext cx="8382000" cy="1335088"/>
          </a:xfrm>
          <a:prstGeom prst="rect">
            <a:avLst/>
          </a:prstGeom>
          <a:noFill/>
          <a:ln w="9525">
            <a:noFill/>
            <a:miter lim="800000"/>
            <a:headEnd/>
            <a:tailEnd/>
          </a:ln>
        </p:spPr>
        <p:txBody>
          <a:bodyPr>
            <a:spAutoFit/>
          </a:bodyPr>
          <a:lstStyle/>
          <a:p>
            <a:pPr marL="6350" indent="7938" defTabSz="1265238">
              <a:lnSpc>
                <a:spcPct val="85000"/>
              </a:lnSpc>
            </a:pPr>
            <a:r>
              <a:rPr lang="en-US" sz="3200"/>
              <a:t>HGU dapat diperpanjang dan diperbaharui atas permohonan pemegang hak, dengan persyaratan :</a:t>
            </a:r>
          </a:p>
        </p:txBody>
      </p:sp>
      <p:sp>
        <p:nvSpPr>
          <p:cNvPr id="3" name="Rectangle 3"/>
          <p:cNvSpPr>
            <a:spLocks noChangeArrowheads="1"/>
          </p:cNvSpPr>
          <p:nvPr/>
        </p:nvSpPr>
        <p:spPr bwMode="auto">
          <a:xfrm>
            <a:off x="533400" y="2286000"/>
            <a:ext cx="8229600" cy="3465513"/>
          </a:xfrm>
          <a:prstGeom prst="rect">
            <a:avLst/>
          </a:prstGeom>
          <a:noFill/>
          <a:ln w="9525">
            <a:noFill/>
            <a:miter lim="800000"/>
            <a:headEnd/>
            <a:tailEnd/>
          </a:ln>
        </p:spPr>
        <p:txBody>
          <a:bodyPr>
            <a:spAutoFit/>
          </a:bodyPr>
          <a:lstStyle/>
          <a:p>
            <a:pPr marL="350838" indent="-350838">
              <a:spcAft>
                <a:spcPct val="45000"/>
              </a:spcAft>
              <a:buFontTx/>
              <a:buChar char="-"/>
            </a:pPr>
            <a:r>
              <a:rPr lang="en-US" sz="2800"/>
              <a:t>Tanah masih diusahakan dengan baik sesuai dengan keadaan, sifat dan tujuan pemberian hak;</a:t>
            </a:r>
          </a:p>
          <a:p>
            <a:pPr marL="350838" indent="-350838">
              <a:spcAft>
                <a:spcPct val="45000"/>
              </a:spcAft>
              <a:buFontTx/>
              <a:buChar char="-"/>
            </a:pPr>
            <a:r>
              <a:rPr lang="en-US" sz="2800"/>
              <a:t>Syarat-syarat pemberian hak dipenuhi dengan baik oleh pemegang hak;</a:t>
            </a:r>
          </a:p>
          <a:p>
            <a:pPr marL="350838" indent="-350838">
              <a:spcAft>
                <a:spcPct val="45000"/>
              </a:spcAft>
              <a:buFontTx/>
              <a:buChar char="-"/>
            </a:pPr>
            <a:r>
              <a:rPr lang="en-US" sz="2800"/>
              <a:t>Pemegang hak masih memenuhi syarat sebagai pemegang hak.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381000"/>
            <a:ext cx="8229600" cy="533400"/>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IZIN LOKASI</a:t>
            </a:r>
          </a:p>
        </p:txBody>
      </p:sp>
      <p:sp>
        <p:nvSpPr>
          <p:cNvPr id="3" name="Rectangle 4"/>
          <p:cNvSpPr>
            <a:spLocks noChangeArrowheads="1"/>
          </p:cNvSpPr>
          <p:nvPr/>
        </p:nvSpPr>
        <p:spPr bwMode="auto">
          <a:xfrm>
            <a:off x="381000" y="1219200"/>
            <a:ext cx="8001000" cy="3786188"/>
          </a:xfrm>
          <a:prstGeom prst="rect">
            <a:avLst/>
          </a:prstGeom>
          <a:noFill/>
          <a:ln w="9525">
            <a:noFill/>
            <a:miter lim="800000"/>
            <a:headEnd/>
            <a:tailEnd/>
          </a:ln>
          <a:effectLst/>
        </p:spPr>
        <p:txBody>
          <a:bodyPr>
            <a:spAutoFit/>
          </a:bodyPr>
          <a:lstStyle/>
          <a:p>
            <a:pPr marL="342900" indent="-342900">
              <a:buFontTx/>
              <a:buAutoNum type="arabicPeriod"/>
              <a:defRPr/>
            </a:pPr>
            <a:r>
              <a:rPr lang="id-ID" sz="2000" b="1">
                <a:effectLst>
                  <a:outerShdw blurRad="38100" dist="38100" dir="2700000" algn="tl">
                    <a:srgbClr val="000000"/>
                  </a:outerShdw>
                </a:effectLst>
              </a:rPr>
              <a:t>Ijin lokasi adalah izin yang diberikan kepada perusahaan untuk memperoleh tanah yang diperlukan dalam rangka penanaman modal yang berlaku pula sebagai izin pemindahan hak, dan untuk menggunakan tanah tersebut guna keperluan usaha penanaman modalnya</a:t>
            </a:r>
            <a:endParaRPr lang="en-US" sz="2000" b="1">
              <a:effectLst>
                <a:outerShdw blurRad="38100" dist="38100" dir="2700000" algn="tl">
                  <a:srgbClr val="000000"/>
                </a:outerShdw>
              </a:effectLst>
            </a:endParaRPr>
          </a:p>
          <a:p>
            <a:pPr marL="342900" indent="-342900">
              <a:buFontTx/>
              <a:buAutoNum type="arabicPeriod"/>
              <a:defRPr/>
            </a:pPr>
            <a:endParaRPr lang="id-ID" sz="2000" b="1">
              <a:effectLst>
                <a:outerShdw blurRad="38100" dist="38100" dir="2700000" algn="tl">
                  <a:srgbClr val="000000"/>
                </a:outerShdw>
              </a:effectLst>
            </a:endParaRPr>
          </a:p>
          <a:p>
            <a:pPr marL="342900" indent="-342900">
              <a:buFontTx/>
              <a:buAutoNum type="arabicPeriod"/>
              <a:defRPr/>
            </a:pPr>
            <a:r>
              <a:rPr lang="en-US" sz="2000" b="1">
                <a:effectLst>
                  <a:outerShdw blurRad="38100" dist="38100" dir="2700000" algn="tl">
                    <a:srgbClr val="000000"/>
                  </a:outerShdw>
                </a:effectLst>
              </a:rPr>
              <a:t>P</a:t>
            </a:r>
            <a:r>
              <a:rPr lang="id-ID" sz="2000" b="1">
                <a:effectLst>
                  <a:outerShdw blurRad="38100" dist="38100" dir="2700000" algn="tl">
                    <a:srgbClr val="000000"/>
                  </a:outerShdw>
                </a:effectLst>
              </a:rPr>
              <a:t>elaksanaan pemberian  Izin Lokasi </a:t>
            </a:r>
            <a:r>
              <a:rPr lang="en-US" sz="2000" b="1">
                <a:effectLst>
                  <a:outerShdw blurRad="38100" dist="38100" dir="2700000" algn="tl">
                    <a:srgbClr val="000000"/>
                  </a:outerShdw>
                </a:effectLst>
              </a:rPr>
              <a:t>oleh </a:t>
            </a:r>
            <a:r>
              <a:rPr lang="id-ID" sz="2000" b="1">
                <a:effectLst>
                  <a:outerShdw blurRad="38100" dist="38100" dir="2700000" algn="tl">
                    <a:srgbClr val="000000"/>
                  </a:outerShdw>
                </a:effectLst>
              </a:rPr>
              <a:t>Pemerintah Kabupaten / Kota.</a:t>
            </a:r>
            <a:endParaRPr lang="en-US" sz="2000" b="1">
              <a:effectLst>
                <a:outerShdw blurRad="38100" dist="38100" dir="2700000" algn="tl">
                  <a:srgbClr val="000000"/>
                </a:outerShdw>
              </a:effectLst>
            </a:endParaRPr>
          </a:p>
          <a:p>
            <a:pPr marL="342900" indent="-342900">
              <a:buFontTx/>
              <a:buAutoNum type="arabicPeriod"/>
              <a:defRPr/>
            </a:pPr>
            <a:endParaRPr lang="en-US" sz="2000" b="1">
              <a:effectLst>
                <a:outerShdw blurRad="38100" dist="38100" dir="2700000" algn="tl">
                  <a:srgbClr val="000000"/>
                </a:outerShdw>
              </a:effectLst>
            </a:endParaRPr>
          </a:p>
          <a:p>
            <a:pPr marL="342900" indent="-342900">
              <a:buFontTx/>
              <a:buAutoNum type="arabicPeriod"/>
              <a:defRPr/>
            </a:pPr>
            <a:r>
              <a:rPr lang="en-US" sz="2000" b="1">
                <a:effectLst>
                  <a:outerShdw blurRad="38100" dist="38100" dir="2700000" algn="tl">
                    <a:srgbClr val="000000"/>
                  </a:outerShdw>
                </a:effectLst>
              </a:rPr>
              <a:t>Sejak diterbitkan PP 38 / 2007, maka dalam penerbitan Ijin Lokasi oleh Pemda diperlukan  pertimbangan teknis pertanahan</a:t>
            </a:r>
            <a:r>
              <a:rPr lang="en-US" sz="20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1447800"/>
            <a:ext cx="8686800" cy="4267200"/>
          </a:xfrm>
          <a:prstGeom prst="rect">
            <a:avLst/>
          </a:prstGeom>
        </p:spPr>
        <p:txBody>
          <a:bodyPr>
            <a:normAutofit/>
          </a:bodyPr>
          <a:lstStyle/>
          <a:p>
            <a:pPr marL="609600" marR="0" lvl="0" indent="-609600" algn="l" defTabSz="914400" rtl="0" eaLnBrk="1" fontAlgn="auto" latinLnBrk="0" hangingPunct="1">
              <a:lnSpc>
                <a:spcPct val="80000"/>
              </a:lnSpc>
              <a:spcBef>
                <a:spcPct val="30000"/>
              </a:spcBef>
              <a:spcAft>
                <a:spcPts val="0"/>
              </a:spcAft>
              <a:buClr>
                <a:schemeClr val="tx1">
                  <a:shade val="95000"/>
                </a:schemeClr>
              </a:buClr>
              <a:buSzPct val="65000"/>
              <a:buFont typeface="Wingdings" pitchFamily="2" charset="2"/>
              <a:buChar char="§"/>
              <a:tabLst/>
              <a:defRPr/>
            </a:pPr>
            <a:r>
              <a:rPr kumimoji="0" lang="en-US" sz="2800" b="1" i="0" u="none" strike="noStrike" kern="1200" cap="none" spc="0" normalizeH="0" baseline="0" noProof="0" smtClean="0">
                <a:ln>
                  <a:noFill/>
                </a:ln>
                <a:solidFill>
                  <a:schemeClr val="tx1"/>
                </a:solidFill>
                <a:effectLst/>
                <a:uLnTx/>
                <a:uFillTx/>
                <a:latin typeface="Arial Narrow" pitchFamily="34" charset="0"/>
                <a:ea typeface="+mn-ea"/>
                <a:cs typeface="+mn-cs"/>
              </a:rPr>
              <a:t>Izin lokasi harus sesuai dengan rencana tata ruang</a:t>
            </a:r>
          </a:p>
          <a:p>
            <a:pPr marL="609600" marR="0" lvl="0" indent="-609600" algn="l" defTabSz="914400" rtl="0" eaLnBrk="1" fontAlgn="auto" latinLnBrk="0" hangingPunct="1">
              <a:lnSpc>
                <a:spcPct val="80000"/>
              </a:lnSpc>
              <a:spcBef>
                <a:spcPct val="30000"/>
              </a:spcBef>
              <a:spcAft>
                <a:spcPts val="0"/>
              </a:spcAft>
              <a:buClr>
                <a:schemeClr val="tx1">
                  <a:shade val="95000"/>
                </a:schemeClr>
              </a:buClr>
              <a:buSzPct val="65000"/>
              <a:buFont typeface="Wingdings" pitchFamily="2" charset="2"/>
              <a:buChar char="§"/>
              <a:tabLst/>
              <a:defRPr/>
            </a:pPr>
            <a:r>
              <a:rPr kumimoji="0" lang="id-ID" sz="2800" b="1" i="0" u="none" strike="noStrike" kern="1200" cap="none" spc="0" normalizeH="0" baseline="0" noProof="0" smtClean="0">
                <a:ln>
                  <a:noFill/>
                </a:ln>
                <a:solidFill>
                  <a:schemeClr val="tx1"/>
                </a:solidFill>
                <a:effectLst/>
                <a:uLnTx/>
                <a:uFillTx/>
                <a:latin typeface="Arial Narrow" pitchFamily="34" charset="0"/>
                <a:ea typeface="+mn-ea"/>
                <a:cs typeface="+mn-cs"/>
              </a:rPr>
              <a:t>I</a:t>
            </a:r>
            <a:r>
              <a:rPr kumimoji="0" lang="en-US" sz="2800" b="1" i="0" u="none" strike="noStrike" kern="1200" cap="none" spc="0" normalizeH="0" baseline="0" noProof="0" smtClean="0">
                <a:ln>
                  <a:noFill/>
                </a:ln>
                <a:solidFill>
                  <a:schemeClr val="tx1"/>
                </a:solidFill>
                <a:effectLst/>
                <a:uLnTx/>
                <a:uFillTx/>
                <a:latin typeface="Arial Narrow" pitchFamily="34" charset="0"/>
                <a:ea typeface="+mn-ea"/>
                <a:cs typeface="+mn-cs"/>
              </a:rPr>
              <a:t>z</a:t>
            </a:r>
            <a:r>
              <a:rPr kumimoji="0" lang="id-ID" sz="2800" b="1" i="0" u="none" strike="noStrike" kern="1200" cap="none" spc="0" normalizeH="0" baseline="0" noProof="0" smtClean="0">
                <a:ln>
                  <a:noFill/>
                </a:ln>
                <a:solidFill>
                  <a:schemeClr val="tx1"/>
                </a:solidFill>
                <a:effectLst/>
                <a:uLnTx/>
                <a:uFillTx/>
                <a:latin typeface="Arial Narrow" pitchFamily="34" charset="0"/>
                <a:ea typeface="+mn-ea"/>
                <a:cs typeface="+mn-cs"/>
              </a:rPr>
              <a:t>in lokasi </a:t>
            </a:r>
            <a:r>
              <a:rPr kumimoji="0" lang="en-US" sz="2800" b="1" i="0" u="none" strike="noStrike" kern="1200" cap="none" spc="0" normalizeH="0" baseline="0" noProof="0" smtClean="0">
                <a:ln>
                  <a:noFill/>
                </a:ln>
                <a:solidFill>
                  <a:schemeClr val="tx1"/>
                </a:solidFill>
                <a:effectLst/>
                <a:uLnTx/>
                <a:uFillTx/>
                <a:latin typeface="Arial Narrow" pitchFamily="34" charset="0"/>
                <a:ea typeface="+mn-ea"/>
                <a:cs typeface="+mn-cs"/>
              </a:rPr>
              <a:t>bukan hak atas tanah dan </a:t>
            </a:r>
            <a:r>
              <a:rPr kumimoji="0" lang="id-ID" sz="2800" b="1" i="0" u="none" strike="noStrike" kern="1200" cap="none" spc="0" normalizeH="0" baseline="0" noProof="0" smtClean="0">
                <a:ln>
                  <a:noFill/>
                </a:ln>
                <a:solidFill>
                  <a:schemeClr val="tx1"/>
                </a:solidFill>
                <a:effectLst/>
                <a:uLnTx/>
                <a:uFillTx/>
                <a:latin typeface="Arial Narrow" pitchFamily="34" charset="0"/>
                <a:ea typeface="+mn-ea"/>
                <a:cs typeface="+mn-cs"/>
              </a:rPr>
              <a:t>tidak dapat diperjual belikan</a:t>
            </a:r>
            <a:endParaRPr kumimoji="0" lang="en-US" sz="2800" b="1" i="0" u="none" strike="noStrike" kern="1200" cap="none" spc="0" normalizeH="0" baseline="0" noProof="0" smtClean="0">
              <a:ln>
                <a:noFill/>
              </a:ln>
              <a:solidFill>
                <a:schemeClr val="tx1"/>
              </a:solidFill>
              <a:effectLst/>
              <a:uLnTx/>
              <a:uFillTx/>
              <a:latin typeface="Arial Narrow" pitchFamily="34" charset="0"/>
              <a:ea typeface="+mn-ea"/>
              <a:cs typeface="+mn-cs"/>
            </a:endParaRPr>
          </a:p>
          <a:p>
            <a:pPr marL="609600" marR="0" lvl="0" indent="-609600" algn="l" defTabSz="914400" rtl="0" eaLnBrk="1" fontAlgn="auto" latinLnBrk="0" hangingPunct="1">
              <a:lnSpc>
                <a:spcPct val="80000"/>
              </a:lnSpc>
              <a:spcBef>
                <a:spcPct val="30000"/>
              </a:spcBef>
              <a:spcAft>
                <a:spcPts val="0"/>
              </a:spcAft>
              <a:buClr>
                <a:schemeClr val="tx1">
                  <a:shade val="95000"/>
                </a:schemeClr>
              </a:buClr>
              <a:buSzPct val="65000"/>
              <a:buFont typeface="Wingdings" pitchFamily="2" charset="2"/>
              <a:buChar char="§"/>
              <a:tabLst/>
              <a:defRPr/>
            </a:pPr>
            <a:r>
              <a:rPr kumimoji="0" lang="id-ID" sz="2800" b="1" i="0" u="none" strike="noStrike" kern="1200" cap="none" spc="0" normalizeH="0" baseline="0" noProof="0" smtClean="0">
                <a:ln>
                  <a:noFill/>
                </a:ln>
                <a:solidFill>
                  <a:schemeClr val="tx1"/>
                </a:solidFill>
                <a:effectLst/>
                <a:uLnTx/>
                <a:uFillTx/>
                <a:latin typeface="Arial Narrow" pitchFamily="34" charset="0"/>
                <a:ea typeface="+mn-ea"/>
                <a:cs typeface="+mn-cs"/>
              </a:rPr>
              <a:t>I</a:t>
            </a:r>
            <a:r>
              <a:rPr kumimoji="0" lang="en-US" sz="2800" b="1" i="0" u="none" strike="noStrike" kern="1200" cap="none" spc="0" normalizeH="0" baseline="0" noProof="0" smtClean="0">
                <a:ln>
                  <a:noFill/>
                </a:ln>
                <a:solidFill>
                  <a:schemeClr val="tx1"/>
                </a:solidFill>
                <a:effectLst/>
                <a:uLnTx/>
                <a:uFillTx/>
                <a:latin typeface="Arial Narrow" pitchFamily="34" charset="0"/>
                <a:ea typeface="+mn-ea"/>
                <a:cs typeface="+mn-cs"/>
              </a:rPr>
              <a:t>z</a:t>
            </a:r>
            <a:r>
              <a:rPr kumimoji="0" lang="id-ID" sz="2800" b="1" i="0" u="none" strike="noStrike" kern="1200" cap="none" spc="0" normalizeH="0" baseline="0" noProof="0" smtClean="0">
                <a:ln>
                  <a:noFill/>
                </a:ln>
                <a:solidFill>
                  <a:schemeClr val="tx1"/>
                </a:solidFill>
                <a:effectLst/>
                <a:uLnTx/>
                <a:uFillTx/>
                <a:latin typeface="Arial Narrow" pitchFamily="34" charset="0"/>
                <a:ea typeface="+mn-ea"/>
                <a:cs typeface="+mn-cs"/>
              </a:rPr>
              <a:t>in lokasi </a:t>
            </a:r>
            <a:r>
              <a:rPr kumimoji="0" lang="en-US" sz="2800" b="1" i="0" u="none" strike="noStrike" kern="1200" cap="none" spc="0" normalizeH="0" baseline="0" noProof="0" smtClean="0">
                <a:ln>
                  <a:noFill/>
                </a:ln>
                <a:solidFill>
                  <a:schemeClr val="tx1"/>
                </a:solidFill>
                <a:effectLst/>
                <a:uLnTx/>
                <a:uFillTx/>
                <a:latin typeface="Arial Narrow" pitchFamily="34" charset="0"/>
                <a:ea typeface="+mn-ea"/>
                <a:cs typeface="+mn-cs"/>
              </a:rPr>
              <a:t>bukan izin membuka, melaksanakan aktivitas pembangunan diatas  tanah</a:t>
            </a:r>
          </a:p>
          <a:p>
            <a:pPr marL="609600" marR="0" lvl="0" indent="-609600" algn="l" defTabSz="914400" rtl="0" eaLnBrk="1" fontAlgn="auto" latinLnBrk="0" hangingPunct="1">
              <a:lnSpc>
                <a:spcPct val="80000"/>
              </a:lnSpc>
              <a:spcBef>
                <a:spcPct val="30000"/>
              </a:spcBef>
              <a:spcAft>
                <a:spcPts val="0"/>
              </a:spcAft>
              <a:buClr>
                <a:schemeClr val="tx1">
                  <a:shade val="95000"/>
                </a:schemeClr>
              </a:buClr>
              <a:buSzPct val="65000"/>
              <a:buFont typeface="Wingdings" pitchFamily="2" charset="2"/>
              <a:buChar char="§"/>
              <a:tabLst/>
              <a:defRPr/>
            </a:pPr>
            <a:r>
              <a:rPr kumimoji="0" lang="en-US" sz="2800" b="1" i="0" u="none" strike="noStrike" kern="1200" cap="none" spc="0" normalizeH="0" baseline="0" noProof="0" smtClean="0">
                <a:ln>
                  <a:noFill/>
                </a:ln>
                <a:solidFill>
                  <a:schemeClr val="tx1"/>
                </a:solidFill>
                <a:effectLst/>
                <a:uLnTx/>
                <a:uFillTx/>
                <a:latin typeface="Arial Narrow" pitchFamily="34" charset="0"/>
                <a:ea typeface="+mn-ea"/>
                <a:cs typeface="Arial" charset="0"/>
              </a:rPr>
              <a:t>Sk. </a:t>
            </a:r>
            <a:r>
              <a:rPr kumimoji="0" lang="id-ID" sz="2800" b="1" i="0" u="none" strike="noStrike" kern="1200" cap="none" spc="0" normalizeH="0" baseline="0" noProof="0" smtClean="0">
                <a:ln>
                  <a:noFill/>
                </a:ln>
                <a:solidFill>
                  <a:schemeClr val="tx1"/>
                </a:solidFill>
                <a:effectLst/>
                <a:uLnTx/>
                <a:uFillTx/>
                <a:latin typeface="Arial Narrow" pitchFamily="34" charset="0"/>
                <a:ea typeface="+mn-ea"/>
                <a:cs typeface="Arial" charset="0"/>
              </a:rPr>
              <a:t>Izin lokasi dapat menentukan luasan yang lebih kecil</a:t>
            </a:r>
            <a:r>
              <a:rPr kumimoji="0" lang="en-US" sz="2800" b="1" i="0" u="none" strike="noStrike" kern="1200" cap="none" spc="0" normalizeH="0" baseline="0" noProof="0" smtClean="0">
                <a:ln>
                  <a:noFill/>
                </a:ln>
                <a:solidFill>
                  <a:schemeClr val="tx1"/>
                </a:solidFill>
                <a:effectLst/>
                <a:uLnTx/>
                <a:uFillTx/>
                <a:latin typeface="Arial Narrow" pitchFamily="34" charset="0"/>
                <a:ea typeface="+mn-ea"/>
                <a:cs typeface="Arial" charset="0"/>
              </a:rPr>
              <a:t> dari</a:t>
            </a:r>
            <a:r>
              <a:rPr kumimoji="0" lang="en-US" sz="28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Narrow" pitchFamily="34" charset="0"/>
                <a:ea typeface="+mn-ea"/>
                <a:cs typeface="Arial" charset="0"/>
              </a:rPr>
              <a:t> </a:t>
            </a:r>
            <a:r>
              <a:rPr kumimoji="0" lang="id-ID" sz="2800" b="1" i="0" u="none" strike="noStrike" kern="1200" cap="none" spc="0" normalizeH="0" baseline="0" noProof="0" smtClean="0">
                <a:ln>
                  <a:noFill/>
                </a:ln>
                <a:solidFill>
                  <a:schemeClr val="tx1"/>
                </a:solidFill>
                <a:effectLst/>
                <a:uLnTx/>
                <a:uFillTx/>
                <a:latin typeface="Arial Narrow" pitchFamily="34" charset="0"/>
                <a:ea typeface="+mn-ea"/>
                <a:cs typeface="+mn-cs"/>
              </a:rPr>
              <a:t>luas tanah yang disetujui dalam persetujuan penanaman modal, </a:t>
            </a:r>
            <a:endParaRPr kumimoji="0" lang="en-US" sz="2800" b="1"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
        <p:nvSpPr>
          <p:cNvPr id="3" name="Rectangle 3"/>
          <p:cNvSpPr>
            <a:spLocks noChangeArrowheads="1"/>
          </p:cNvSpPr>
          <p:nvPr/>
        </p:nvSpPr>
        <p:spPr bwMode="auto">
          <a:xfrm>
            <a:off x="228600" y="228600"/>
            <a:ext cx="6367463" cy="523875"/>
          </a:xfrm>
          <a:prstGeom prst="rect">
            <a:avLst/>
          </a:prstGeom>
          <a:noFill/>
          <a:ln w="9525">
            <a:noFill/>
            <a:miter lim="800000"/>
            <a:headEnd/>
            <a:tailEnd/>
          </a:ln>
          <a:effectLst/>
        </p:spPr>
        <p:txBody>
          <a:bodyPr wrap="none">
            <a:spAutoFit/>
          </a:bodyPr>
          <a:lstStyle/>
          <a:p>
            <a:pPr>
              <a:defRPr/>
            </a:pPr>
            <a:r>
              <a:rPr lang="en-US" sz="2800" b="1" dirty="0">
                <a:effectLst>
                  <a:outerShdw blurRad="38100" dist="38100" dir="2700000" algn="tl">
                    <a:srgbClr val="000000"/>
                  </a:outerShdw>
                </a:effectLst>
              </a:rPr>
              <a:t>KETENTUAN  </a:t>
            </a:r>
            <a:r>
              <a:rPr lang="en-US" sz="2800" b="1">
                <a:effectLst>
                  <a:outerShdw blurRad="38100" dist="38100" dir="2700000" algn="tl">
                    <a:srgbClr val="000000"/>
                  </a:outerShdw>
                </a:effectLst>
              </a:rPr>
              <a:t>IZIN LOKASI </a:t>
            </a:r>
            <a:r>
              <a:rPr lang="en-US" sz="2000" b="1">
                <a:effectLst>
                  <a:outerShdw blurRad="38100" dist="38100" dir="2700000" algn="tl">
                    <a:srgbClr val="000000"/>
                  </a:outerShdw>
                </a:effectLst>
              </a:rPr>
              <a:t>(antara lain):</a:t>
            </a:r>
            <a:endParaRPr lang="en-US" sz="2000" b="1" dirty="0">
              <a:effectLst>
                <a:outerShdw blurRad="38100" dist="38100" dir="2700000" algn="tl">
                  <a:srgbClr val="00000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755650" y="260350"/>
            <a:ext cx="7848600" cy="825500"/>
          </a:xfrm>
          <a:prstGeom prst="rect">
            <a:avLst/>
          </a:prstGeom>
          <a:noFill/>
          <a:ln w="9525">
            <a:noFill/>
            <a:miter lim="800000"/>
            <a:headEnd/>
            <a:tailEnd/>
          </a:ln>
        </p:spPr>
        <p:txBody>
          <a:bodyPr anchor="ctr">
            <a:spAutoFit/>
          </a:bodyPr>
          <a:lstStyle/>
          <a:p>
            <a:pPr marL="806450" indent="-806450" eaLnBrk="1" hangingPunct="1"/>
            <a:r>
              <a:rPr lang="en-US" sz="1600" b="1">
                <a:latin typeface="Arial" charset="0"/>
                <a:ea typeface="Times New Roman" pitchFamily="18" charset="0"/>
                <a:cs typeface="Arial" charset="0"/>
              </a:rPr>
              <a:t>Tabel 1. Luas Hutan Produksi dan Hutan Konversi yang menjadi areal perkebunan Tahun 1999</a:t>
            </a:r>
            <a:endParaRPr lang="en-US" sz="1600">
              <a:latin typeface="Arial" charset="0"/>
              <a:ea typeface="Times New Roman" pitchFamily="18" charset="0"/>
              <a:cs typeface="Arial" charset="0"/>
            </a:endParaRPr>
          </a:p>
          <a:p>
            <a:pPr marL="806450" indent="-806450"/>
            <a:endParaRPr lang="en-US" sz="1600">
              <a:latin typeface="Arial" charset="0"/>
              <a:ea typeface="Times New Roman" pitchFamily="18" charset="0"/>
              <a:cs typeface="Arial" charset="0"/>
            </a:endParaRPr>
          </a:p>
        </p:txBody>
      </p:sp>
      <p:graphicFrame>
        <p:nvGraphicFramePr>
          <p:cNvPr id="9369" name="Group 153"/>
          <p:cNvGraphicFramePr>
            <a:graphicFrameLocks noGrp="1"/>
          </p:cNvGraphicFramePr>
          <p:nvPr/>
        </p:nvGraphicFramePr>
        <p:xfrm>
          <a:off x="684213" y="981075"/>
          <a:ext cx="7991475" cy="4919665"/>
        </p:xfrm>
        <a:graphic>
          <a:graphicData uri="http://schemas.openxmlformats.org/drawingml/2006/table">
            <a:tbl>
              <a:tblPr/>
              <a:tblGrid>
                <a:gridCol w="2355850"/>
                <a:gridCol w="2900362"/>
                <a:gridCol w="2735263"/>
              </a:tblGrid>
              <a:tr h="1223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Propinsi</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FF"/>
                        </a:gs>
                        <a:gs pos="100000">
                          <a:srgbClr val="0000FF">
                            <a:gamma/>
                            <a:shade val="46275"/>
                            <a:invGamma/>
                          </a:srgbClr>
                        </a:gs>
                      </a:gsLst>
                      <a:path path="rect">
                        <a:fillToRect r="100000" b="10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Hutan</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Produksi</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Yang </a:t>
                      </a: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telah</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dikonversi</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menjadi</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areal </a:t>
                      </a: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perkebunan</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(Ha)</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FF"/>
                        </a:gs>
                        <a:gs pos="100000">
                          <a:srgbClr val="0000FF">
                            <a:gamma/>
                            <a:shade val="46275"/>
                            <a:invGamma/>
                          </a:srgbClr>
                        </a:gs>
                      </a:gsLst>
                      <a:path path="rect">
                        <a:fillToRect r="100000" b="100000"/>
                      </a:path>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Hutan</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Konversi</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Yang </a:t>
                      </a: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telah</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dikonversi</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menjadi</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areal </a:t>
                      </a: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perkebunan</a:t>
                      </a: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 (Ha)</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00FF"/>
                        </a:gs>
                        <a:gs pos="100000">
                          <a:srgbClr val="0000FF">
                            <a:gamma/>
                            <a:shade val="46275"/>
                            <a:invGamma/>
                          </a:srgbClr>
                        </a:gs>
                      </a:gsLst>
                      <a:path path="rect">
                        <a:fillToRect r="100000" b="100000"/>
                      </a:path>
                    </a:gradFill>
                  </a:tcPr>
                </a:tc>
              </a:tr>
              <a:tr h="557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Wilayah Sumatera</a:t>
                      </a:r>
                      <a:endParaRPr kumimoji="0" lang="en-US" sz="18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297.560,91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2.006.158.57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555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Wilayah Jawa</a:t>
                      </a:r>
                      <a:endParaRPr kumimoji="0" lang="en-US" sz="18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557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ea typeface="Times New Roman" pitchFamily="18" charset="0"/>
                          <a:cs typeface="Arial" charset="0"/>
                        </a:rPr>
                        <a:t>Wilayah Sulawesi</a:t>
                      </a:r>
                      <a:endParaRPr kumimoji="0" lang="en-US" sz="18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 14.627,83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  165.729,50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5556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Wilayah Kalimantan</a:t>
                      </a:r>
                      <a:endParaRPr kumimoji="0" lang="en-US" sz="18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118.950,62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  985.863,87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912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Wilayah Timur Indonesia</a:t>
                      </a:r>
                      <a:endParaRPr kumimoji="0" lang="en-US" sz="18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  23.870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Times New Roman" pitchFamily="18" charset="0"/>
                          <a:cs typeface="Arial" charset="0"/>
                        </a:rPr>
                        <a:t>  154.311,92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557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ea typeface="Times New Roman" pitchFamily="18" charset="0"/>
                          <a:cs typeface="Arial" charset="0"/>
                        </a:rPr>
                        <a:t>TOTAL</a:t>
                      </a:r>
                      <a:endParaRPr kumimoji="0" lang="en-US" sz="18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ea typeface="Times New Roman" pitchFamily="18" charset="0"/>
                          <a:cs typeface="Arial" charset="0"/>
                        </a:rPr>
                        <a:t>455.009,36</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Times New Roman" pitchFamily="18" charset="0"/>
                          <a:cs typeface="Arial" charset="0"/>
                        </a:rPr>
                        <a:t>3.312.063,86</a:t>
                      </a:r>
                      <a:endParaRPr kumimoji="0" lang="en-US" sz="18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bl>
          </a:graphicData>
        </a:graphic>
      </p:graphicFrame>
      <p:sp>
        <p:nvSpPr>
          <p:cNvPr id="9355" name="Rectangle 139"/>
          <p:cNvSpPr>
            <a:spLocks noChangeArrowheads="1"/>
          </p:cNvSpPr>
          <p:nvPr/>
        </p:nvSpPr>
        <p:spPr bwMode="auto">
          <a:xfrm>
            <a:off x="755650" y="5999163"/>
            <a:ext cx="3041650" cy="304800"/>
          </a:xfrm>
          <a:prstGeom prst="rect">
            <a:avLst/>
          </a:prstGeom>
          <a:noFill/>
          <a:ln w="9525">
            <a:noFill/>
            <a:miter lim="800000"/>
            <a:headEnd/>
            <a:tailEnd/>
          </a:ln>
        </p:spPr>
        <p:txBody>
          <a:bodyPr wrap="none" anchor="ctr">
            <a:spAutoFit/>
          </a:bodyPr>
          <a:lstStyle/>
          <a:p>
            <a:pPr eaLnBrk="1" hangingPunct="1"/>
            <a:r>
              <a:rPr lang="en-US" sz="1400" b="1" i="1">
                <a:latin typeface="Arial" charset="0"/>
                <a:ea typeface="Times New Roman" pitchFamily="18" charset="0"/>
                <a:cs typeface="Arial" charset="0"/>
              </a:rPr>
              <a:t>Sumber : Departemen Kehutanan.</a:t>
            </a:r>
            <a:endParaRPr lang="en-US" sz="1400" b="1">
              <a:latin typeface="Arial" charset="0"/>
              <a:ea typeface="Times New Roman" pitchFamily="18" charset="0"/>
              <a:cs typeface="Arial" charset="0"/>
            </a:endParaRPr>
          </a:p>
        </p:txBody>
      </p:sp>
      <p:sp>
        <p:nvSpPr>
          <p:cNvPr id="10278" name="AutoShape 149"/>
          <p:cNvSpPr>
            <a:spLocks noChangeArrowheads="1"/>
          </p:cNvSpPr>
          <p:nvPr/>
        </p:nvSpPr>
        <p:spPr bwMode="auto">
          <a:xfrm>
            <a:off x="468313" y="692150"/>
            <a:ext cx="360362" cy="576263"/>
          </a:xfrm>
          <a:prstGeom prst="star4">
            <a:avLst>
              <a:gd name="adj" fmla="val 12500"/>
            </a:avLst>
          </a:prstGeom>
          <a:gradFill rotWithShape="1">
            <a:gsLst>
              <a:gs pos="0">
                <a:srgbClr val="FF3300"/>
              </a:gs>
              <a:gs pos="100000">
                <a:srgbClr val="791800"/>
              </a:gs>
            </a:gsLst>
            <a:path path="rect">
              <a:fillToRect r="100000" b="100000"/>
            </a:path>
          </a:gra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369"/>
                                        </p:tgtEl>
                                        <p:attrNameLst>
                                          <p:attrName>style.visibility</p:attrName>
                                        </p:attrNameLst>
                                      </p:cBhvr>
                                      <p:to>
                                        <p:strVal val="visible"/>
                                      </p:to>
                                    </p:set>
                                    <p:animEffect transition="in" filter="blinds(horizontal)">
                                      <p:cBhvr>
                                        <p:cTn id="11" dur="500"/>
                                        <p:tgtEl>
                                          <p:spTgt spid="936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355"/>
                                        </p:tgtEl>
                                        <p:attrNameLst>
                                          <p:attrName>style.visibility</p:attrName>
                                        </p:attrNameLst>
                                      </p:cBhvr>
                                      <p:to>
                                        <p:strVal val="visible"/>
                                      </p:to>
                                    </p:set>
                                    <p:animEffect transition="in" filter="blinds(horizontal)">
                                      <p:cBhvr>
                                        <p:cTn id="15" dur="500"/>
                                        <p:tgtEl>
                                          <p:spTgt spid="9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35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68313" y="549275"/>
            <a:ext cx="8058150" cy="457200"/>
          </a:xfrm>
          <a:prstGeom prst="rect">
            <a:avLst/>
          </a:prstGeom>
          <a:noFill/>
          <a:ln w="9525">
            <a:noFill/>
            <a:miter lim="800000"/>
            <a:headEnd/>
            <a:tailEnd/>
          </a:ln>
        </p:spPr>
        <p:txBody>
          <a:bodyPr wrap="none">
            <a:spAutoFit/>
          </a:bodyPr>
          <a:lstStyle/>
          <a:p>
            <a:pPr eaLnBrk="1" hangingPunct="1"/>
            <a:r>
              <a:rPr lang="en-US">
                <a:latin typeface="Arial Black" pitchFamily="34" charset="0"/>
              </a:rPr>
              <a:t>PEMBANGUNAN PER</a:t>
            </a:r>
            <a:r>
              <a:rPr lang="id-ID">
                <a:latin typeface="Arial Black" pitchFamily="34" charset="0"/>
              </a:rPr>
              <a:t>K</a:t>
            </a:r>
            <a:r>
              <a:rPr lang="en-US">
                <a:latin typeface="Arial Black" pitchFamily="34" charset="0"/>
              </a:rPr>
              <a:t>EBUNAN KELAPA SAWIT</a:t>
            </a:r>
          </a:p>
        </p:txBody>
      </p:sp>
      <p:grpSp>
        <p:nvGrpSpPr>
          <p:cNvPr id="2" name="Group 16"/>
          <p:cNvGrpSpPr>
            <a:grpSpLocks/>
          </p:cNvGrpSpPr>
          <p:nvPr/>
        </p:nvGrpSpPr>
        <p:grpSpPr bwMode="auto">
          <a:xfrm>
            <a:off x="684213" y="969963"/>
            <a:ext cx="6046787" cy="2830512"/>
            <a:chOff x="431" y="611"/>
            <a:chExt cx="3809" cy="1783"/>
          </a:xfrm>
        </p:grpSpPr>
        <p:sp>
          <p:nvSpPr>
            <p:cNvPr id="11272" name="Rectangle 6"/>
            <p:cNvSpPr>
              <a:spLocks noChangeArrowheads="1"/>
            </p:cNvSpPr>
            <p:nvPr/>
          </p:nvSpPr>
          <p:spPr bwMode="auto">
            <a:xfrm>
              <a:off x="793" y="845"/>
              <a:ext cx="2858" cy="499"/>
            </a:xfrm>
            <a:prstGeom prst="rect">
              <a:avLst/>
            </a:prstGeom>
            <a:gradFill rotWithShape="1">
              <a:gsLst>
                <a:gs pos="0">
                  <a:srgbClr val="3399FF"/>
                </a:gs>
                <a:gs pos="100000">
                  <a:srgbClr val="184776"/>
                </a:gs>
              </a:gsLst>
              <a:path path="rect">
                <a:fillToRect r="100000" b="100000"/>
              </a:path>
            </a:gradFill>
            <a:ln w="9525">
              <a:solidFill>
                <a:schemeClr val="tx1"/>
              </a:solidFill>
              <a:miter lim="800000"/>
              <a:headEnd/>
              <a:tailEnd/>
            </a:ln>
          </p:spPr>
          <p:txBody>
            <a:bodyPr wrap="none" anchor="ctr"/>
            <a:lstStyle/>
            <a:p>
              <a:endParaRPr lang="en-US"/>
            </a:p>
          </p:txBody>
        </p:sp>
        <p:sp>
          <p:nvSpPr>
            <p:cNvPr id="11273" name="Rectangle 7"/>
            <p:cNvSpPr>
              <a:spLocks noChangeArrowheads="1"/>
            </p:cNvSpPr>
            <p:nvPr/>
          </p:nvSpPr>
          <p:spPr bwMode="auto">
            <a:xfrm>
              <a:off x="793" y="1344"/>
              <a:ext cx="2858" cy="49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74" name="Rectangle 8"/>
            <p:cNvSpPr>
              <a:spLocks noChangeArrowheads="1"/>
            </p:cNvSpPr>
            <p:nvPr/>
          </p:nvSpPr>
          <p:spPr bwMode="auto">
            <a:xfrm>
              <a:off x="793" y="1842"/>
              <a:ext cx="2858" cy="49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75" name="Text Box 5"/>
            <p:cNvSpPr txBox="1">
              <a:spLocks noChangeArrowheads="1"/>
            </p:cNvSpPr>
            <p:nvPr/>
          </p:nvSpPr>
          <p:spPr bwMode="auto">
            <a:xfrm>
              <a:off x="431" y="611"/>
              <a:ext cx="3147" cy="1783"/>
            </a:xfrm>
            <a:prstGeom prst="rect">
              <a:avLst/>
            </a:prstGeom>
            <a:noFill/>
            <a:ln w="9525">
              <a:noFill/>
              <a:miter lim="800000"/>
              <a:headEnd/>
              <a:tailEnd/>
            </a:ln>
          </p:spPr>
          <p:txBody>
            <a:bodyPr wrap="none">
              <a:spAutoFit/>
            </a:bodyPr>
            <a:lstStyle/>
            <a:p>
              <a:pPr marL="622300" indent="-622300" eaLnBrk="1" hangingPunct="1">
                <a:lnSpc>
                  <a:spcPct val="250000"/>
                </a:lnSpc>
                <a:buClr>
                  <a:schemeClr val="tx1"/>
                </a:buClr>
                <a:buFontTx/>
                <a:buAutoNum type="arabicParenR"/>
              </a:pPr>
              <a:r>
                <a:rPr lang="en-US">
                  <a:solidFill>
                    <a:schemeClr val="bg1"/>
                  </a:solidFill>
                  <a:latin typeface="Arial" charset="0"/>
                </a:rPr>
                <a:t>Lahan kritis dan lahan terlantar</a:t>
              </a:r>
            </a:p>
            <a:p>
              <a:pPr marL="622300" indent="-622300" eaLnBrk="1" hangingPunct="1">
                <a:lnSpc>
                  <a:spcPct val="250000"/>
                </a:lnSpc>
                <a:buClr>
                  <a:schemeClr val="tx1"/>
                </a:buClr>
                <a:buFontTx/>
                <a:buAutoNum type="arabicParenR"/>
              </a:pPr>
              <a:r>
                <a:rPr lang="en-US" b="1">
                  <a:latin typeface="Arial" charset="0"/>
                </a:rPr>
                <a:t>Hutan konversi</a:t>
              </a:r>
            </a:p>
            <a:p>
              <a:pPr marL="622300" indent="-622300" eaLnBrk="1" hangingPunct="1">
                <a:lnSpc>
                  <a:spcPct val="250000"/>
                </a:lnSpc>
                <a:buClr>
                  <a:schemeClr val="tx1"/>
                </a:buClr>
                <a:buFontTx/>
                <a:buAutoNum type="arabicParenR"/>
              </a:pPr>
              <a:r>
                <a:rPr lang="en-US" b="1">
                  <a:latin typeface="Arial" charset="0"/>
                </a:rPr>
                <a:t>Hutan produksi</a:t>
              </a:r>
            </a:p>
          </p:txBody>
        </p:sp>
        <p:sp>
          <p:nvSpPr>
            <p:cNvPr id="11276" name="AutoShape 10"/>
            <p:cNvSpPr>
              <a:spLocks noChangeArrowheads="1"/>
            </p:cNvSpPr>
            <p:nvPr/>
          </p:nvSpPr>
          <p:spPr bwMode="auto">
            <a:xfrm rot="5400000">
              <a:off x="3764" y="822"/>
              <a:ext cx="408" cy="544"/>
            </a:xfrm>
            <a:prstGeom prst="triangle">
              <a:avLst>
                <a:gd name="adj" fmla="val 50000"/>
              </a:avLst>
            </a:prstGeom>
            <a:gradFill rotWithShape="1">
              <a:gsLst>
                <a:gs pos="0">
                  <a:srgbClr val="3399FF"/>
                </a:gs>
                <a:gs pos="100000">
                  <a:srgbClr val="184776"/>
                </a:gs>
              </a:gsLst>
              <a:path path="rect">
                <a:fillToRect t="100000" r="100000"/>
              </a:path>
            </a:gradFill>
            <a:ln w="9525">
              <a:solidFill>
                <a:schemeClr val="tx1"/>
              </a:solidFill>
              <a:miter lim="800000"/>
              <a:headEnd/>
              <a:tailEnd/>
            </a:ln>
          </p:spPr>
          <p:txBody>
            <a:bodyPr wrap="none" anchor="ctr"/>
            <a:lstStyle/>
            <a:p>
              <a:endParaRPr lang="en-US"/>
            </a:p>
          </p:txBody>
        </p:sp>
        <p:sp>
          <p:nvSpPr>
            <p:cNvPr id="11277" name="AutoShape 11"/>
            <p:cNvSpPr>
              <a:spLocks noChangeArrowheads="1"/>
            </p:cNvSpPr>
            <p:nvPr/>
          </p:nvSpPr>
          <p:spPr bwMode="auto">
            <a:xfrm rot="5400000">
              <a:off x="3514" y="1571"/>
              <a:ext cx="907" cy="544"/>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sp>
        <p:nvSpPr>
          <p:cNvPr id="10252" name="Text Box 12"/>
          <p:cNvSpPr txBox="1">
            <a:spLocks noChangeArrowheads="1"/>
          </p:cNvSpPr>
          <p:nvPr/>
        </p:nvSpPr>
        <p:spPr bwMode="auto">
          <a:xfrm>
            <a:off x="6804025" y="1479550"/>
            <a:ext cx="2309813" cy="581025"/>
          </a:xfrm>
          <a:prstGeom prst="rect">
            <a:avLst/>
          </a:prstGeom>
          <a:noFill/>
          <a:ln w="9525">
            <a:noFill/>
            <a:miter lim="800000"/>
            <a:headEnd/>
            <a:tailEnd/>
          </a:ln>
        </p:spPr>
        <p:txBody>
          <a:bodyPr wrap="none">
            <a:spAutoFit/>
          </a:bodyPr>
          <a:lstStyle/>
          <a:p>
            <a:pPr eaLnBrk="1" hangingPunct="1">
              <a:buFontTx/>
              <a:buChar char="•"/>
            </a:pPr>
            <a:r>
              <a:rPr lang="en-US" sz="1600" b="1">
                <a:latin typeface="Arial" charset="0"/>
              </a:rPr>
              <a:t>Lahan jadi terawat</a:t>
            </a:r>
          </a:p>
          <a:p>
            <a:pPr eaLnBrk="1" hangingPunct="1">
              <a:buFontTx/>
              <a:buChar char="•"/>
            </a:pPr>
            <a:r>
              <a:rPr lang="en-US" sz="1600" b="1">
                <a:latin typeface="Arial" charset="0"/>
              </a:rPr>
              <a:t>Menghasilkan Devisa</a:t>
            </a:r>
          </a:p>
        </p:txBody>
      </p:sp>
      <p:sp>
        <p:nvSpPr>
          <p:cNvPr id="10253" name="Text Box 13"/>
          <p:cNvSpPr txBox="1">
            <a:spLocks noChangeArrowheads="1"/>
          </p:cNvSpPr>
          <p:nvPr/>
        </p:nvSpPr>
        <p:spPr bwMode="auto">
          <a:xfrm>
            <a:off x="6804025" y="2636838"/>
            <a:ext cx="1901825" cy="336550"/>
          </a:xfrm>
          <a:prstGeom prst="rect">
            <a:avLst/>
          </a:prstGeom>
          <a:noFill/>
          <a:ln w="9525">
            <a:noFill/>
            <a:miter lim="800000"/>
            <a:headEnd/>
            <a:tailEnd/>
          </a:ln>
        </p:spPr>
        <p:txBody>
          <a:bodyPr wrap="none">
            <a:spAutoFit/>
          </a:bodyPr>
          <a:lstStyle/>
          <a:p>
            <a:pPr eaLnBrk="1" hangingPunct="1">
              <a:buFontTx/>
              <a:buChar char="•"/>
            </a:pPr>
            <a:r>
              <a:rPr lang="en-US" sz="1600" b="1">
                <a:latin typeface="Arial" charset="0"/>
              </a:rPr>
              <a:t>Kerusakan hutan</a:t>
            </a:r>
          </a:p>
        </p:txBody>
      </p:sp>
      <p:sp>
        <p:nvSpPr>
          <p:cNvPr id="10254" name="AutoShape 14"/>
          <p:cNvSpPr>
            <a:spLocks noChangeArrowheads="1"/>
          </p:cNvSpPr>
          <p:nvPr/>
        </p:nvSpPr>
        <p:spPr bwMode="auto">
          <a:xfrm>
            <a:off x="7451725" y="3284538"/>
            <a:ext cx="576263" cy="1296987"/>
          </a:xfrm>
          <a:prstGeom prst="downArrow">
            <a:avLst>
              <a:gd name="adj1" fmla="val 50000"/>
              <a:gd name="adj2" fmla="val 56267"/>
            </a:avLst>
          </a:prstGeom>
          <a:solidFill>
            <a:schemeClr val="accent1"/>
          </a:solidFill>
          <a:ln w="9525">
            <a:solidFill>
              <a:schemeClr val="tx1"/>
            </a:solidFill>
            <a:miter lim="800000"/>
            <a:headEnd/>
            <a:tailEnd/>
          </a:ln>
        </p:spPr>
        <p:txBody>
          <a:bodyPr wrap="none" anchor="ctr"/>
          <a:lstStyle/>
          <a:p>
            <a:endParaRPr lang="en-US"/>
          </a:p>
        </p:txBody>
      </p:sp>
      <p:sp>
        <p:nvSpPr>
          <p:cNvPr id="10255" name="Text Box 15"/>
          <p:cNvSpPr txBox="1">
            <a:spLocks noChangeArrowheads="1"/>
          </p:cNvSpPr>
          <p:nvPr/>
        </p:nvSpPr>
        <p:spPr bwMode="auto">
          <a:xfrm>
            <a:off x="6443663" y="4706938"/>
            <a:ext cx="2449512" cy="701675"/>
          </a:xfrm>
          <a:prstGeom prst="rect">
            <a:avLst/>
          </a:prstGeom>
          <a:noFill/>
          <a:ln w="9525">
            <a:noFill/>
            <a:miter lim="800000"/>
            <a:headEnd/>
            <a:tailEnd/>
          </a:ln>
        </p:spPr>
        <p:txBody>
          <a:bodyPr>
            <a:spAutoFit/>
          </a:bodyPr>
          <a:lstStyle/>
          <a:p>
            <a:pPr eaLnBrk="1" hangingPunct="1">
              <a:buFontTx/>
              <a:buChar char="•"/>
            </a:pPr>
            <a:r>
              <a:rPr lang="id-ID" sz="2000" b="1">
                <a:latin typeface="Arial" charset="0"/>
              </a:rPr>
              <a:t>Biaya lingkungan</a:t>
            </a:r>
            <a:endParaRPr lang="en-US" sz="2000" b="1">
              <a:latin typeface="Arial" charset="0"/>
            </a:endParaRPr>
          </a:p>
          <a:p>
            <a:pPr eaLnBrk="1" hangingPunct="1">
              <a:buFontTx/>
              <a:buChar char="•"/>
            </a:pPr>
            <a:r>
              <a:rPr lang="id-ID" sz="2000" b="1">
                <a:latin typeface="Arial" charset="0"/>
              </a:rPr>
              <a:t>Biaya sosial</a:t>
            </a:r>
            <a:endParaRPr lang="en-US" sz="20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anim calcmode="lin" valueType="num">
                                      <p:cBhvr>
                                        <p:cTn id="8" dur="500" fill="hold"/>
                                        <p:tgtEl>
                                          <p:spTgt spid="10244"/>
                                        </p:tgtEl>
                                        <p:attrNameLst>
                                          <p:attrName>ppt_w</p:attrName>
                                        </p:attrNameLst>
                                      </p:cBhvr>
                                      <p:tavLst>
                                        <p:tav tm="0" fmla="#ppt_w*sin(2.5*pi*$)">
                                          <p:val>
                                            <p:fltVal val="0"/>
                                          </p:val>
                                        </p:tav>
                                        <p:tav tm="100000">
                                          <p:val>
                                            <p:fltVal val="1"/>
                                          </p:val>
                                        </p:tav>
                                      </p:tavLst>
                                    </p:anim>
                                    <p:anim calcmode="lin" valueType="num">
                                      <p:cBhvr>
                                        <p:cTn id="9" dur="500" fill="hold"/>
                                        <p:tgtEl>
                                          <p:spTgt spid="10244"/>
                                        </p:tgtEl>
                                        <p:attrNameLst>
                                          <p:attrName>ppt_h</p:attrName>
                                        </p:attrNameLst>
                                      </p:cBhvr>
                                      <p:tavLst>
                                        <p:tav tm="0">
                                          <p:val>
                                            <p:strVal val="#ppt_h"/>
                                          </p:val>
                                        </p:tav>
                                        <p:tav tm="100000">
                                          <p:val>
                                            <p:strVal val="#ppt_h"/>
                                          </p:val>
                                        </p:tav>
                                      </p:tavLst>
                                    </p:anim>
                                  </p:childTnLst>
                                </p:cTn>
                              </p:par>
                              <p:par>
                                <p:cTn id="10" presetID="21"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1000"/>
                                        <p:tgtEl>
                                          <p:spTgt spid="2"/>
                                        </p:tgtEl>
                                      </p:cBhvr>
                                    </p:animEffect>
                                  </p:childTnLst>
                                </p:cTn>
                              </p:par>
                            </p:childTnLst>
                          </p:cTn>
                        </p:par>
                        <p:par>
                          <p:cTn id="13" fill="hold">
                            <p:stCondLst>
                              <p:cond delay="2050"/>
                            </p:stCondLst>
                            <p:childTnLst>
                              <p:par>
                                <p:cTn id="14" presetID="21" presetClass="entr" presetSubtype="4" fill="hold" grpId="0" nodeType="afterEffect">
                                  <p:stCondLst>
                                    <p:cond delay="0"/>
                                  </p:stCondLst>
                                  <p:childTnLst>
                                    <p:set>
                                      <p:cBhvr>
                                        <p:cTn id="15" dur="1" fill="hold">
                                          <p:stCondLst>
                                            <p:cond delay="0"/>
                                          </p:stCondLst>
                                        </p:cTn>
                                        <p:tgtEl>
                                          <p:spTgt spid="10252"/>
                                        </p:tgtEl>
                                        <p:attrNameLst>
                                          <p:attrName>style.visibility</p:attrName>
                                        </p:attrNameLst>
                                      </p:cBhvr>
                                      <p:to>
                                        <p:strVal val="visible"/>
                                      </p:to>
                                    </p:set>
                                    <p:animEffect transition="in" filter="wheel(4)">
                                      <p:cBhvr>
                                        <p:cTn id="16" dur="1000"/>
                                        <p:tgtEl>
                                          <p:spTgt spid="10252"/>
                                        </p:tgtEl>
                                      </p:cBhvr>
                                    </p:animEffect>
                                  </p:childTnLst>
                                </p:cTn>
                              </p:par>
                            </p:childTnLst>
                          </p:cTn>
                        </p:par>
                        <p:par>
                          <p:cTn id="17" fill="hold">
                            <p:stCondLst>
                              <p:cond delay="3050"/>
                            </p:stCondLst>
                            <p:childTnLst>
                              <p:par>
                                <p:cTn id="18" presetID="21" presetClass="entr" presetSubtype="4" fill="hold" grpId="0" nodeType="afterEffect">
                                  <p:stCondLst>
                                    <p:cond delay="0"/>
                                  </p:stCondLst>
                                  <p:childTnLst>
                                    <p:set>
                                      <p:cBhvr>
                                        <p:cTn id="19" dur="1" fill="hold">
                                          <p:stCondLst>
                                            <p:cond delay="0"/>
                                          </p:stCondLst>
                                        </p:cTn>
                                        <p:tgtEl>
                                          <p:spTgt spid="10253"/>
                                        </p:tgtEl>
                                        <p:attrNameLst>
                                          <p:attrName>style.visibility</p:attrName>
                                        </p:attrNameLst>
                                      </p:cBhvr>
                                      <p:to>
                                        <p:strVal val="visible"/>
                                      </p:to>
                                    </p:set>
                                    <p:animEffect transition="in" filter="wheel(4)">
                                      <p:cBhvr>
                                        <p:cTn id="20" dur="1000"/>
                                        <p:tgtEl>
                                          <p:spTgt spid="10253"/>
                                        </p:tgtEl>
                                      </p:cBhvr>
                                    </p:animEffect>
                                  </p:childTnLst>
                                </p:cTn>
                              </p:par>
                            </p:childTnLst>
                          </p:cTn>
                        </p:par>
                        <p:par>
                          <p:cTn id="21" fill="hold">
                            <p:stCondLst>
                              <p:cond delay="4050"/>
                            </p:stCondLst>
                            <p:childTnLst>
                              <p:par>
                                <p:cTn id="22" presetID="21" presetClass="entr" presetSubtype="4" fill="hold" grpId="0" nodeType="afterEffect">
                                  <p:stCondLst>
                                    <p:cond delay="0"/>
                                  </p:stCondLst>
                                  <p:childTnLst>
                                    <p:set>
                                      <p:cBhvr>
                                        <p:cTn id="23" dur="1" fill="hold">
                                          <p:stCondLst>
                                            <p:cond delay="0"/>
                                          </p:stCondLst>
                                        </p:cTn>
                                        <p:tgtEl>
                                          <p:spTgt spid="10254"/>
                                        </p:tgtEl>
                                        <p:attrNameLst>
                                          <p:attrName>style.visibility</p:attrName>
                                        </p:attrNameLst>
                                      </p:cBhvr>
                                      <p:to>
                                        <p:strVal val="visible"/>
                                      </p:to>
                                    </p:set>
                                    <p:animEffect transition="in" filter="wheel(4)">
                                      <p:cBhvr>
                                        <p:cTn id="24" dur="1000"/>
                                        <p:tgtEl>
                                          <p:spTgt spid="10254"/>
                                        </p:tgtEl>
                                      </p:cBhvr>
                                    </p:animEffect>
                                  </p:childTnLst>
                                </p:cTn>
                              </p:par>
                            </p:childTnLst>
                          </p:cTn>
                        </p:par>
                        <p:par>
                          <p:cTn id="25" fill="hold">
                            <p:stCondLst>
                              <p:cond delay="5050"/>
                            </p:stCondLst>
                            <p:childTnLst>
                              <p:par>
                                <p:cTn id="26" presetID="21" presetClass="entr" presetSubtype="4" fill="hold" grpId="0" nodeType="after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wheel(4)">
                                      <p:cBhvr>
                                        <p:cTn id="28" dur="1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52" grpId="0"/>
      <p:bldP spid="10253" grpId="0"/>
      <p:bldP spid="10254" grpId="0" animBg="1"/>
      <p:bldP spid="102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051050" y="1052513"/>
            <a:ext cx="5164138" cy="1006475"/>
          </a:xfrm>
          <a:prstGeom prst="rect">
            <a:avLst/>
          </a:prstGeom>
          <a:noFill/>
          <a:ln w="9525">
            <a:noFill/>
            <a:miter lim="800000"/>
            <a:headEnd/>
            <a:tailEnd/>
          </a:ln>
        </p:spPr>
        <p:txBody>
          <a:bodyPr wrap="none" anchor="ctr">
            <a:spAutoFit/>
          </a:bodyPr>
          <a:lstStyle/>
          <a:p>
            <a:pPr marL="355600" indent="-355600" eaLnBrk="1" hangingPunct="1">
              <a:buSzPct val="150000"/>
              <a:buFontTx/>
              <a:buChar char="•"/>
              <a:tabLst>
                <a:tab pos="355600" algn="l"/>
              </a:tabLst>
            </a:pPr>
            <a:r>
              <a:rPr lang="en-US" sz="2000">
                <a:solidFill>
                  <a:schemeClr val="bg1"/>
                </a:solidFill>
                <a:latin typeface="Arial" charset="0"/>
              </a:rPr>
              <a:t>Menambah devisa Negara</a:t>
            </a:r>
          </a:p>
          <a:p>
            <a:pPr marL="355600" indent="-355600" eaLnBrk="1" hangingPunct="1">
              <a:buSzPct val="150000"/>
              <a:buFontTx/>
              <a:buChar char="•"/>
              <a:tabLst>
                <a:tab pos="355600" algn="l"/>
              </a:tabLst>
            </a:pPr>
            <a:r>
              <a:rPr lang="en-US" sz="2000">
                <a:solidFill>
                  <a:schemeClr val="bg1"/>
                </a:solidFill>
                <a:latin typeface="Arial" charset="0"/>
              </a:rPr>
              <a:t>Menyerap tenaga kerja</a:t>
            </a:r>
          </a:p>
          <a:p>
            <a:pPr marL="355600" indent="-355600" eaLnBrk="1" hangingPunct="1">
              <a:buSzPct val="150000"/>
              <a:buFontTx/>
              <a:buChar char="•"/>
              <a:tabLst>
                <a:tab pos="355600" algn="l"/>
              </a:tabLst>
            </a:pPr>
            <a:r>
              <a:rPr lang="en-US" sz="2000">
                <a:solidFill>
                  <a:schemeClr val="bg1"/>
                </a:solidFill>
                <a:latin typeface="Arial" charset="0"/>
              </a:rPr>
              <a:t>Memanfaatkan lahan tidur yang terlantar </a:t>
            </a:r>
          </a:p>
        </p:txBody>
      </p:sp>
      <p:sp>
        <p:nvSpPr>
          <p:cNvPr id="11269" name="Text Box 5"/>
          <p:cNvSpPr txBox="1">
            <a:spLocks noChangeArrowheads="1"/>
          </p:cNvSpPr>
          <p:nvPr/>
        </p:nvSpPr>
        <p:spPr bwMode="auto">
          <a:xfrm>
            <a:off x="611188" y="404813"/>
            <a:ext cx="1655762" cy="4572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defRPr/>
            </a:pPr>
            <a:r>
              <a:rPr lang="id-ID">
                <a:solidFill>
                  <a:schemeClr val="bg1"/>
                </a:solidFill>
                <a:latin typeface="Arial Black" pitchFamily="34" charset="0"/>
              </a:rPr>
              <a:t>DAMPAK</a:t>
            </a:r>
            <a:endParaRPr lang="en-US">
              <a:solidFill>
                <a:schemeClr val="bg1"/>
              </a:solidFill>
              <a:latin typeface="Arial Black" pitchFamily="34" charset="0"/>
            </a:endParaRPr>
          </a:p>
        </p:txBody>
      </p:sp>
      <p:sp>
        <p:nvSpPr>
          <p:cNvPr id="11270" name="Text Box 6"/>
          <p:cNvSpPr txBox="1">
            <a:spLocks noChangeArrowheads="1"/>
          </p:cNvSpPr>
          <p:nvPr/>
        </p:nvSpPr>
        <p:spPr bwMode="auto">
          <a:xfrm>
            <a:off x="827088" y="1052513"/>
            <a:ext cx="1171575" cy="396875"/>
          </a:xfrm>
          <a:prstGeom prst="rect">
            <a:avLst/>
          </a:prstGeom>
          <a:noFill/>
          <a:ln w="9525">
            <a:noFill/>
            <a:miter lim="800000"/>
            <a:headEnd/>
            <a:tailEnd/>
          </a:ln>
        </p:spPr>
        <p:txBody>
          <a:bodyPr wrap="none">
            <a:spAutoFit/>
          </a:bodyPr>
          <a:lstStyle/>
          <a:p>
            <a:pPr eaLnBrk="1" hangingPunct="1"/>
            <a:r>
              <a:rPr lang="id-ID" sz="2000" u="sng">
                <a:solidFill>
                  <a:schemeClr val="bg1"/>
                </a:solidFill>
                <a:latin typeface="Arial" charset="0"/>
              </a:rPr>
              <a:t>POSITIF</a:t>
            </a:r>
            <a:endParaRPr lang="en-US" sz="2000" u="sng">
              <a:solidFill>
                <a:schemeClr val="bg1"/>
              </a:solidFill>
              <a:latin typeface="Arial" charset="0"/>
            </a:endParaRPr>
          </a:p>
        </p:txBody>
      </p:sp>
      <p:sp>
        <p:nvSpPr>
          <p:cNvPr id="11271" name="Text Box 7"/>
          <p:cNvSpPr txBox="1">
            <a:spLocks noChangeArrowheads="1"/>
          </p:cNvSpPr>
          <p:nvPr/>
        </p:nvSpPr>
        <p:spPr bwMode="auto">
          <a:xfrm>
            <a:off x="827088" y="2349500"/>
            <a:ext cx="1285875" cy="396875"/>
          </a:xfrm>
          <a:prstGeom prst="rect">
            <a:avLst/>
          </a:prstGeom>
          <a:noFill/>
          <a:ln w="9525">
            <a:noFill/>
            <a:miter lim="800000"/>
            <a:headEnd/>
            <a:tailEnd/>
          </a:ln>
        </p:spPr>
        <p:txBody>
          <a:bodyPr wrap="none">
            <a:spAutoFit/>
          </a:bodyPr>
          <a:lstStyle/>
          <a:p>
            <a:pPr eaLnBrk="1" hangingPunct="1"/>
            <a:r>
              <a:rPr lang="id-ID" sz="2000" u="sng">
                <a:solidFill>
                  <a:schemeClr val="bg1"/>
                </a:solidFill>
                <a:latin typeface="Arial" charset="0"/>
              </a:rPr>
              <a:t>NEGATIF</a:t>
            </a:r>
            <a:endParaRPr lang="en-US" sz="2000" u="sng">
              <a:solidFill>
                <a:schemeClr val="bg1"/>
              </a:solidFill>
              <a:latin typeface="Arial" charset="0"/>
            </a:endParaRPr>
          </a:p>
        </p:txBody>
      </p:sp>
      <p:sp>
        <p:nvSpPr>
          <p:cNvPr id="11272" name="Rectangle 8"/>
          <p:cNvSpPr>
            <a:spLocks noChangeArrowheads="1"/>
          </p:cNvSpPr>
          <p:nvPr/>
        </p:nvSpPr>
        <p:spPr bwMode="auto">
          <a:xfrm>
            <a:off x="2124075" y="2420938"/>
            <a:ext cx="6769100" cy="3444875"/>
          </a:xfrm>
          <a:prstGeom prst="rect">
            <a:avLst/>
          </a:prstGeom>
          <a:noFill/>
          <a:ln w="9525">
            <a:noFill/>
            <a:miter lim="800000"/>
            <a:headEnd/>
            <a:tailEnd/>
          </a:ln>
        </p:spPr>
        <p:txBody>
          <a:bodyPr anchor="ctr">
            <a:spAutoFit/>
          </a:bodyPr>
          <a:lstStyle/>
          <a:p>
            <a:pPr marL="266700" indent="-266700" eaLnBrk="1" hangingPunct="1">
              <a:buSzPct val="150000"/>
              <a:buFontTx/>
              <a:buChar char="•"/>
            </a:pPr>
            <a:r>
              <a:rPr lang="en-US" sz="2000">
                <a:solidFill>
                  <a:schemeClr val="bg1"/>
                </a:solidFill>
                <a:latin typeface="Arial" charset="0"/>
              </a:rPr>
              <a:t>Muncul serangan hama/penyakit (karena monokultur)</a:t>
            </a:r>
          </a:p>
          <a:p>
            <a:pPr marL="266700" indent="-266700" eaLnBrk="1" hangingPunct="1">
              <a:buSzPct val="150000"/>
              <a:buFontTx/>
              <a:buChar char="•"/>
            </a:pPr>
            <a:r>
              <a:rPr lang="en-US" sz="2000">
                <a:solidFill>
                  <a:schemeClr val="bg1"/>
                </a:solidFill>
                <a:latin typeface="Arial" charset="0"/>
              </a:rPr>
              <a:t>Perubahan aliran air permukaan tanah</a:t>
            </a:r>
          </a:p>
          <a:p>
            <a:pPr marL="266700" indent="-266700" eaLnBrk="1" hangingPunct="1">
              <a:buSzPct val="150000"/>
              <a:buFontTx/>
              <a:buChar char="•"/>
            </a:pPr>
            <a:r>
              <a:rPr lang="en-US" sz="2000">
                <a:solidFill>
                  <a:schemeClr val="bg1"/>
                </a:solidFill>
                <a:latin typeface="Arial" charset="0"/>
              </a:rPr>
              <a:t>Meningkatnya erosi tanah</a:t>
            </a:r>
          </a:p>
          <a:p>
            <a:pPr marL="266700" indent="-266700" eaLnBrk="1" hangingPunct="1">
              <a:buSzPct val="150000"/>
              <a:buFontTx/>
              <a:buChar char="•"/>
            </a:pPr>
            <a:r>
              <a:rPr lang="en-US" sz="2000">
                <a:solidFill>
                  <a:schemeClr val="bg1"/>
                </a:solidFill>
                <a:latin typeface="Arial" charset="0"/>
              </a:rPr>
              <a:t>Pencemaran lingkungan akibat pemakaian pupuk/pestisida</a:t>
            </a:r>
          </a:p>
          <a:p>
            <a:pPr marL="266700" indent="-266700" eaLnBrk="1" hangingPunct="1">
              <a:buSzPct val="150000"/>
              <a:buFontTx/>
              <a:buChar char="•"/>
            </a:pPr>
            <a:r>
              <a:rPr lang="en-US" sz="2000">
                <a:solidFill>
                  <a:schemeClr val="bg1"/>
                </a:solidFill>
                <a:latin typeface="Arial" charset="0"/>
              </a:rPr>
              <a:t>Saat pembukaan areal (paksa, pembakaran)</a:t>
            </a:r>
          </a:p>
          <a:p>
            <a:pPr marL="266700" indent="-266700" eaLnBrk="1" hangingPunct="1">
              <a:buSzPct val="150000"/>
              <a:buFontTx/>
              <a:buChar char="•"/>
            </a:pPr>
            <a:r>
              <a:rPr lang="en-US" sz="2000">
                <a:solidFill>
                  <a:schemeClr val="bg1"/>
                </a:solidFill>
                <a:latin typeface="Arial" charset="0"/>
              </a:rPr>
              <a:t>Kehilangan keanekaragaman hayati ekosistem</a:t>
            </a:r>
          </a:p>
          <a:p>
            <a:pPr marL="266700" indent="-266700" eaLnBrk="1" hangingPunct="1">
              <a:buSzPct val="150000"/>
              <a:buFontTx/>
              <a:buChar char="•"/>
            </a:pPr>
            <a:r>
              <a:rPr lang="en-US" sz="2000">
                <a:solidFill>
                  <a:schemeClr val="bg1"/>
                </a:solidFill>
                <a:latin typeface="Arial" charset="0"/>
              </a:rPr>
              <a:t>Hutan konversi jadi terlantar, karena penanaman kelapa sawit harus tepat waktu</a:t>
            </a:r>
          </a:p>
          <a:p>
            <a:pPr marL="266700" indent="-266700" eaLnBrk="1" hangingPunct="1">
              <a:buSzPct val="150000"/>
              <a:buFontTx/>
              <a:buChar char="•"/>
            </a:pPr>
            <a:r>
              <a:rPr lang="en-US" sz="2000">
                <a:solidFill>
                  <a:schemeClr val="bg1"/>
                </a:solidFill>
                <a:latin typeface="Arial" charset="0"/>
              </a:rPr>
              <a:t>Pemindahan masyarakat lokal dari wilayah pengembangan (masalah ganti rugi)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 to="" calcmode="lin" valueType="num">
                                      <p:cBhvr>
                                        <p:cTn id="7" dur="1" fill="hold"/>
                                        <p:tgtEl>
                                          <p:spTgt spid="1126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69"/>
                                        </p:tgtEl>
                                        <p:attrNameLst>
                                          <p:attrName>style.visibility</p:attrName>
                                        </p:attrNameLst>
                                      </p:cBhvr>
                                      <p:to>
                                        <p:strVal val="visible"/>
                                      </p:to>
                                    </p:set>
                                    <p:anim to="" calcmode="lin" valueType="num">
                                      <p:cBhvr>
                                        <p:cTn id="10" dur="1" fill="hold"/>
                                        <p:tgtEl>
                                          <p:spTgt spid="1126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1270"/>
                                        </p:tgtEl>
                                        <p:attrNameLst>
                                          <p:attrName>style.visibility</p:attrName>
                                        </p:attrNameLst>
                                      </p:cBhvr>
                                      <p:to>
                                        <p:strVal val="visible"/>
                                      </p:to>
                                    </p:set>
                                    <p:anim to="" calcmode="lin" valueType="num">
                                      <p:cBhvr>
                                        <p:cTn id="13" dur="1" fill="hold"/>
                                        <p:tgtEl>
                                          <p:spTgt spid="11270"/>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1271"/>
                                        </p:tgtEl>
                                        <p:attrNameLst>
                                          <p:attrName>style.visibility</p:attrName>
                                        </p:attrNameLst>
                                      </p:cBhvr>
                                      <p:to>
                                        <p:strVal val="visible"/>
                                      </p:to>
                                    </p:set>
                                    <p:anim to="" calcmode="lin" valueType="num">
                                      <p:cBhvr>
                                        <p:cTn id="16" dur="1" fill="hold"/>
                                        <p:tgtEl>
                                          <p:spTgt spid="11271"/>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1272"/>
                                        </p:tgtEl>
                                        <p:attrNameLst>
                                          <p:attrName>style.visibility</p:attrName>
                                        </p:attrNameLst>
                                      </p:cBhvr>
                                      <p:to>
                                        <p:strVal val="visible"/>
                                      </p:to>
                                    </p:set>
                                    <p:anim to="" calcmode="lin" valueType="num">
                                      <p:cBhvr>
                                        <p:cTn id="19" dur="1" fill="hold"/>
                                        <p:tgtEl>
                                          <p:spTgt spid="112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70" grpId="0"/>
      <p:bldP spid="11271" grpId="0"/>
      <p:bldP spid="112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042988" y="260350"/>
            <a:ext cx="3151187" cy="4572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defRPr/>
            </a:pPr>
            <a:r>
              <a:rPr lang="id-ID">
                <a:solidFill>
                  <a:srgbClr val="FF3300"/>
                </a:solidFill>
                <a:latin typeface="Arial Black" pitchFamily="34" charset="0"/>
              </a:rPr>
              <a:t>DEFINISI ISTILAH</a:t>
            </a:r>
            <a:endParaRPr lang="en-US">
              <a:solidFill>
                <a:srgbClr val="FF3300"/>
              </a:solidFill>
              <a:latin typeface="Arial Black" pitchFamily="34" charset="0"/>
            </a:endParaRPr>
          </a:p>
        </p:txBody>
      </p:sp>
      <p:sp>
        <p:nvSpPr>
          <p:cNvPr id="13317" name="Rectangle 5"/>
          <p:cNvSpPr>
            <a:spLocks noChangeArrowheads="1"/>
          </p:cNvSpPr>
          <p:nvPr/>
        </p:nvSpPr>
        <p:spPr bwMode="auto">
          <a:xfrm>
            <a:off x="827088" y="908050"/>
            <a:ext cx="7956550" cy="5730875"/>
          </a:xfrm>
          <a:prstGeom prst="rect">
            <a:avLst/>
          </a:prstGeom>
          <a:noFill/>
          <a:ln w="9525">
            <a:noFill/>
            <a:miter lim="800000"/>
            <a:headEnd/>
            <a:tailEnd/>
          </a:ln>
        </p:spPr>
        <p:txBody>
          <a:bodyPr anchor="ctr">
            <a:spAutoFit/>
          </a:bodyPr>
          <a:lstStyle/>
          <a:p>
            <a:pPr marL="342900" indent="-342900" eaLnBrk="1" hangingPunct="1">
              <a:buFontTx/>
              <a:buAutoNum type="arabicPeriod"/>
            </a:pPr>
            <a:r>
              <a:rPr lang="en-US" sz="2000">
                <a:latin typeface="Arial" charset="0"/>
              </a:rPr>
              <a:t>Biaya lingkungan (</a:t>
            </a:r>
            <a:r>
              <a:rPr lang="en-US" sz="2000" i="1">
                <a:latin typeface="Arial" charset="0"/>
              </a:rPr>
              <a:t>environmental costs</a:t>
            </a:r>
            <a:r>
              <a:rPr lang="en-US" sz="2000">
                <a:latin typeface="Arial" charset="0"/>
              </a:rPr>
              <a:t>), adalah semua biaya yang timbul karena terjadinya kerusakan lingkungan dan/atau dampak eksternalitas negatif yang merugikan sebagai akibat pelaksanaan kegiatan tertentu. </a:t>
            </a:r>
          </a:p>
          <a:p>
            <a:pPr marL="342900" indent="-342900" eaLnBrk="1" hangingPunct="1">
              <a:spcBef>
                <a:spcPct val="50000"/>
              </a:spcBef>
              <a:buFontTx/>
              <a:buAutoNum type="arabicPeriod"/>
            </a:pPr>
            <a:r>
              <a:rPr lang="en-US" sz="2000">
                <a:latin typeface="Arial" charset="0"/>
              </a:rPr>
              <a:t>Biaya sosial (</a:t>
            </a:r>
            <a:r>
              <a:rPr lang="en-US" sz="2000" i="1">
                <a:latin typeface="Arial" charset="0"/>
              </a:rPr>
              <a:t>social costs</a:t>
            </a:r>
            <a:r>
              <a:rPr lang="en-US" sz="2000">
                <a:latin typeface="Arial" charset="0"/>
              </a:rPr>
              <a:t>), adalah semua biaya yang timbul sebagai akibat terjadinya permasalahan dan/atau konflik sosial dalam pelaksanaan kegiatan tertentu. </a:t>
            </a:r>
          </a:p>
          <a:p>
            <a:pPr marL="342900" indent="-342900" eaLnBrk="1" hangingPunct="1">
              <a:spcBef>
                <a:spcPct val="50000"/>
              </a:spcBef>
              <a:buFontTx/>
              <a:buAutoNum type="arabicPeriod"/>
            </a:pPr>
            <a:r>
              <a:rPr lang="en-US" sz="2000">
                <a:latin typeface="Arial" charset="0"/>
              </a:rPr>
              <a:t>Nilai guna langsung (</a:t>
            </a:r>
            <a:r>
              <a:rPr lang="en-US" sz="2000" i="1">
                <a:latin typeface="Arial" charset="0"/>
              </a:rPr>
              <a:t>direct use values</a:t>
            </a:r>
            <a:r>
              <a:rPr lang="en-US" sz="2000">
                <a:latin typeface="Arial" charset="0"/>
              </a:rPr>
              <a:t>), adalah nilai yang bersumber dari penggunaan secara langsung oleh individu/masyarakat atau perusahaan terhadap komoditas hasil hutan, </a:t>
            </a:r>
          </a:p>
          <a:p>
            <a:pPr marL="342900" indent="-342900" eaLnBrk="1" hangingPunct="1">
              <a:spcBef>
                <a:spcPct val="50000"/>
              </a:spcBef>
              <a:buFontTx/>
              <a:buAutoNum type="arabicPeriod"/>
            </a:pPr>
            <a:r>
              <a:rPr lang="en-US" sz="2000">
                <a:latin typeface="Arial" charset="0"/>
              </a:rPr>
              <a:t>Nilai guna tidak langsung (</a:t>
            </a:r>
            <a:r>
              <a:rPr lang="en-US" sz="2000" i="1">
                <a:latin typeface="Arial" charset="0"/>
              </a:rPr>
              <a:t>indirect use values</a:t>
            </a:r>
            <a:r>
              <a:rPr lang="en-US" sz="2000">
                <a:latin typeface="Arial" charset="0"/>
              </a:rPr>
              <a:t>), adalah nilai yang bersumber dari penggunaan secara tidak langsung terhadap manfaat fungsional proses ekologis (</a:t>
            </a:r>
            <a:r>
              <a:rPr lang="en-US" sz="2000" i="1">
                <a:latin typeface="Arial" charset="0"/>
              </a:rPr>
              <a:t>eco function</a:t>
            </a:r>
            <a:r>
              <a:rPr lang="en-US" sz="2000">
                <a:latin typeface="Arial" charset="0"/>
              </a:rPr>
              <a:t>) dari hutan, yang berjasa untuk mendukung kehidupan mahluk hidup. Jasa hutan dihasilkan dari suatu proses ekologis oleh komponen biofisik ekosistem hutan.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 to="" calcmode="lin" valueType="num">
                                      <p:cBhvr>
                                        <p:cTn id="7" dur="1" fill="hold"/>
                                        <p:tgtEl>
                                          <p:spTgt spid="1331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7"/>
                                        </p:tgtEl>
                                        <p:attrNameLst>
                                          <p:attrName>style.visibility</p:attrName>
                                        </p:attrNameLst>
                                      </p:cBhvr>
                                      <p:to>
                                        <p:strVal val="visible"/>
                                      </p:to>
                                    </p:set>
                                    <p:anim to="" calcmode="lin" valueType="num">
                                      <p:cBhvr>
                                        <p:cTn id="10" dur="1" fill="hold"/>
                                        <p:tgtEl>
                                          <p:spTgt spid="133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682625" y="584200"/>
            <a:ext cx="7705725" cy="6067425"/>
          </a:xfrm>
          <a:prstGeom prst="rect">
            <a:avLst/>
          </a:prstGeom>
          <a:noFill/>
          <a:ln w="9525">
            <a:noFill/>
            <a:miter lim="800000"/>
            <a:headEnd/>
            <a:tailEnd/>
          </a:ln>
        </p:spPr>
        <p:txBody>
          <a:bodyPr anchor="ctr">
            <a:spAutoFit/>
          </a:bodyPr>
          <a:lstStyle/>
          <a:p>
            <a:pPr marL="342900" indent="-342900" eaLnBrk="1" hangingPunct="1">
              <a:spcBef>
                <a:spcPct val="40000"/>
              </a:spcBef>
              <a:buFontTx/>
              <a:buAutoNum type="arabicPeriod" startAt="5"/>
            </a:pPr>
            <a:r>
              <a:rPr lang="en-US" sz="2000">
                <a:latin typeface="Arial" charset="0"/>
              </a:rPr>
              <a:t>Nilai pilihan (</a:t>
            </a:r>
            <a:r>
              <a:rPr lang="en-US" sz="2000" i="1">
                <a:latin typeface="Arial" charset="0"/>
              </a:rPr>
              <a:t>option value</a:t>
            </a:r>
            <a:r>
              <a:rPr lang="en-US" sz="2000">
                <a:latin typeface="Arial" charset="0"/>
              </a:rPr>
              <a:t>), adalah alternatif pilihan saat memanfaatkan sumber daya alam. Merupakan manfaat yang “disimpan atau dipertahankan” untuk kepentingan yang akan datang, dalam satu generasi manusia. </a:t>
            </a:r>
          </a:p>
          <a:p>
            <a:pPr marL="342900" indent="-342900" eaLnBrk="1" hangingPunct="1">
              <a:spcBef>
                <a:spcPct val="40000"/>
              </a:spcBef>
              <a:buFontTx/>
              <a:buAutoNum type="arabicPeriod" startAt="5"/>
            </a:pPr>
            <a:r>
              <a:rPr lang="en-US" sz="2000">
                <a:latin typeface="Arial" charset="0"/>
              </a:rPr>
              <a:t>Nilai warisan (</a:t>
            </a:r>
            <a:r>
              <a:rPr lang="en-US" sz="2000" i="1">
                <a:latin typeface="Arial" charset="0"/>
              </a:rPr>
              <a:t>bequest value</a:t>
            </a:r>
            <a:r>
              <a:rPr lang="en-US" sz="2000">
                <a:latin typeface="Arial" charset="0"/>
              </a:rPr>
              <a:t>), adalah nilai yang diberikan masyarakat yang hidup saat ini terhadap suatu daerah tertentu agar tetap terjaga untuk dimanfaatkan oleh generasi mendatang. </a:t>
            </a:r>
          </a:p>
          <a:p>
            <a:pPr marL="342900" indent="-342900" eaLnBrk="1" hangingPunct="1">
              <a:spcBef>
                <a:spcPct val="40000"/>
              </a:spcBef>
              <a:buFontTx/>
              <a:buAutoNum type="arabicPeriod" startAt="5"/>
            </a:pPr>
            <a:r>
              <a:rPr lang="en-US" sz="2000">
                <a:latin typeface="Arial" charset="0"/>
              </a:rPr>
              <a:t>Pengendali gangguan (</a:t>
            </a:r>
            <a:r>
              <a:rPr lang="en-US" sz="2000" i="1">
                <a:latin typeface="Arial" charset="0"/>
              </a:rPr>
              <a:t>disturbance regulation</a:t>
            </a:r>
            <a:r>
              <a:rPr lang="en-US" sz="2000">
                <a:latin typeface="Arial" charset="0"/>
              </a:rPr>
              <a:t>), adalah kemampuan dan keterpaduan respon ekosistem terhadap berbagai perubahan lingkungan. </a:t>
            </a:r>
          </a:p>
          <a:p>
            <a:pPr marL="342900" indent="-342900" eaLnBrk="1" hangingPunct="1">
              <a:spcBef>
                <a:spcPct val="40000"/>
              </a:spcBef>
              <a:buFontTx/>
              <a:buAutoNum type="arabicPeriod" startAt="5"/>
            </a:pPr>
            <a:r>
              <a:rPr lang="en-US" sz="2000">
                <a:latin typeface="Arial" charset="0"/>
              </a:rPr>
              <a:t>Pengatur tata air (</a:t>
            </a:r>
            <a:r>
              <a:rPr lang="en-US" sz="2000" i="1">
                <a:latin typeface="Arial" charset="0"/>
              </a:rPr>
              <a:t>water regulation</a:t>
            </a:r>
            <a:r>
              <a:rPr lang="en-US" sz="2000">
                <a:latin typeface="Arial" charset="0"/>
              </a:rPr>
              <a:t>), mengatur aliran-aliran air. Contohnya: menyediakan air untuk pertanian (misalnya, irigasi), atau untuk proses industri (misalnya pabrik pengolahan), atau transportasi. Penyediaan air (</a:t>
            </a:r>
            <a:r>
              <a:rPr lang="en-US" sz="2000" i="1">
                <a:latin typeface="Arial" charset="0"/>
              </a:rPr>
              <a:t>Water supply</a:t>
            </a:r>
            <a:r>
              <a:rPr lang="en-US" sz="2000">
                <a:latin typeface="Arial" charset="0"/>
              </a:rPr>
              <a:t>), adalah penangkapan dan penyimpanan air. </a:t>
            </a:r>
          </a:p>
          <a:p>
            <a:pPr marL="342900" indent="-342900" eaLnBrk="1" hangingPunct="1">
              <a:spcBef>
                <a:spcPct val="40000"/>
              </a:spcBef>
              <a:buFontTx/>
              <a:buAutoNum type="arabicPeriod" startAt="5"/>
            </a:pPr>
            <a:r>
              <a:rPr lang="en-US" sz="2000">
                <a:latin typeface="Arial" charset="0"/>
              </a:rPr>
              <a:t>Pengendali erosi (</a:t>
            </a:r>
            <a:r>
              <a:rPr lang="en-US" sz="2000" i="1">
                <a:latin typeface="Arial" charset="0"/>
              </a:rPr>
              <a:t>erosion control</a:t>
            </a:r>
            <a:r>
              <a:rPr lang="en-US" sz="2000">
                <a:latin typeface="Arial" charset="0"/>
              </a:rPr>
              <a:t>), adalah penahanan (pemeliharaan) tanah di dalam suatu ekosistem.  </a:t>
            </a:r>
          </a:p>
        </p:txBody>
      </p:sp>
      <p:sp>
        <p:nvSpPr>
          <p:cNvPr id="14341" name="Text Box 5"/>
          <p:cNvSpPr txBox="1">
            <a:spLocks noChangeArrowheads="1"/>
          </p:cNvSpPr>
          <p:nvPr/>
        </p:nvSpPr>
        <p:spPr bwMode="auto">
          <a:xfrm>
            <a:off x="7235825" y="188913"/>
            <a:ext cx="1500188" cy="396875"/>
          </a:xfrm>
          <a:prstGeom prst="rect">
            <a:avLst/>
          </a:prstGeom>
          <a:noFill/>
          <a:ln w="9525">
            <a:noFill/>
            <a:miter lim="800000"/>
            <a:headEnd/>
            <a:tailEnd/>
          </a:ln>
        </p:spPr>
        <p:txBody>
          <a:bodyPr wrap="none">
            <a:spAutoFit/>
          </a:bodyPr>
          <a:lstStyle/>
          <a:p>
            <a:pPr eaLnBrk="1" hangingPunct="1"/>
            <a:r>
              <a:rPr lang="id-ID" sz="2000">
                <a:latin typeface="Arial" charset="0"/>
              </a:rPr>
              <a:t>LANJUTAN</a:t>
            </a:r>
            <a:endParaRPr lang="en-US"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Horizontal)">
                                      <p:cBhvr>
                                        <p:cTn id="7" dur="500"/>
                                        <p:tgtEl>
                                          <p:spTgt spid="14340"/>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barn(inHorizontal)">
                                      <p:cBhvr>
                                        <p:cTn id="10"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7235825" y="188913"/>
            <a:ext cx="1500188" cy="396875"/>
          </a:xfrm>
          <a:prstGeom prst="rect">
            <a:avLst/>
          </a:prstGeom>
          <a:noFill/>
          <a:ln w="9525">
            <a:noFill/>
            <a:miter lim="800000"/>
            <a:headEnd/>
            <a:tailEnd/>
          </a:ln>
        </p:spPr>
        <p:txBody>
          <a:bodyPr wrap="none">
            <a:spAutoFit/>
          </a:bodyPr>
          <a:lstStyle/>
          <a:p>
            <a:pPr eaLnBrk="1" hangingPunct="1"/>
            <a:r>
              <a:rPr lang="id-ID" sz="2000">
                <a:latin typeface="Arial" charset="0"/>
              </a:rPr>
              <a:t>LANJUTAN</a:t>
            </a:r>
            <a:endParaRPr lang="en-US" sz="2000">
              <a:latin typeface="Arial" charset="0"/>
            </a:endParaRPr>
          </a:p>
        </p:txBody>
      </p:sp>
      <p:sp>
        <p:nvSpPr>
          <p:cNvPr id="15365" name="Rectangle 5"/>
          <p:cNvSpPr>
            <a:spLocks noChangeArrowheads="1"/>
          </p:cNvSpPr>
          <p:nvPr/>
        </p:nvSpPr>
        <p:spPr bwMode="auto">
          <a:xfrm>
            <a:off x="900113" y="900113"/>
            <a:ext cx="7953375" cy="5273675"/>
          </a:xfrm>
          <a:prstGeom prst="rect">
            <a:avLst/>
          </a:prstGeom>
          <a:noFill/>
          <a:ln w="9525">
            <a:noFill/>
            <a:miter lim="800000"/>
            <a:headEnd/>
            <a:tailEnd/>
          </a:ln>
        </p:spPr>
        <p:txBody>
          <a:bodyPr anchor="ctr">
            <a:spAutoFit/>
          </a:bodyPr>
          <a:lstStyle/>
          <a:p>
            <a:pPr marL="536575" indent="-536575" eaLnBrk="1" hangingPunct="1">
              <a:spcBef>
                <a:spcPct val="50000"/>
              </a:spcBef>
              <a:buFontTx/>
              <a:buAutoNum type="arabicPeriod" startAt="10"/>
            </a:pPr>
            <a:r>
              <a:rPr lang="en-US" sz="2000">
                <a:latin typeface="Arial" charset="0"/>
              </a:rPr>
              <a:t>Pembentukan lapisan tanah (</a:t>
            </a:r>
            <a:r>
              <a:rPr lang="en-US" sz="2000" i="1">
                <a:latin typeface="Arial" charset="0"/>
              </a:rPr>
              <a:t>Soil formation</a:t>
            </a:r>
            <a:r>
              <a:rPr lang="en-US" sz="2000">
                <a:latin typeface="Arial" charset="0"/>
              </a:rPr>
              <a:t>), adalah proses-proses pembentukan tanah. </a:t>
            </a:r>
          </a:p>
          <a:p>
            <a:pPr marL="536575" indent="-536575" eaLnBrk="1" hangingPunct="1">
              <a:spcBef>
                <a:spcPct val="50000"/>
              </a:spcBef>
              <a:buFontTx/>
              <a:buAutoNum type="arabicPeriod" startAt="10"/>
            </a:pPr>
            <a:r>
              <a:rPr lang="en-US" sz="2000">
                <a:latin typeface="Arial" charset="0"/>
              </a:rPr>
              <a:t>Siklus hara (</a:t>
            </a:r>
            <a:r>
              <a:rPr lang="en-US" sz="2000" i="1">
                <a:latin typeface="Arial" charset="0"/>
              </a:rPr>
              <a:t>nutrient cycling</a:t>
            </a:r>
            <a:r>
              <a:rPr lang="en-US" sz="2000">
                <a:latin typeface="Arial" charset="0"/>
              </a:rPr>
              <a:t>), adalah penyimpanan, siklus internal, pemrosesan, dan perolehan berbagai unsur hara. </a:t>
            </a:r>
          </a:p>
          <a:p>
            <a:pPr marL="536575" indent="-536575" eaLnBrk="1" hangingPunct="1">
              <a:spcBef>
                <a:spcPct val="50000"/>
              </a:spcBef>
              <a:buFontTx/>
              <a:buAutoNum type="arabicPeriod" startAt="10"/>
            </a:pPr>
            <a:r>
              <a:rPr lang="en-US" sz="2000">
                <a:latin typeface="Arial" charset="0"/>
              </a:rPr>
              <a:t>Perlakuan pemrosesan limbah (</a:t>
            </a:r>
            <a:r>
              <a:rPr lang="en-US" sz="2000" i="1">
                <a:latin typeface="Arial" charset="0"/>
              </a:rPr>
              <a:t>waste treatment</a:t>
            </a:r>
            <a:r>
              <a:rPr lang="en-US" sz="2000">
                <a:latin typeface="Arial" charset="0"/>
              </a:rPr>
              <a:t>), adalah pemulihan berbagai unsur hara yang bergerak dan pelepasan atau penghancuran unsur hara majemuk yang berlebihan. </a:t>
            </a:r>
          </a:p>
          <a:p>
            <a:pPr marL="536575" indent="-536575" eaLnBrk="1" hangingPunct="1">
              <a:spcBef>
                <a:spcPct val="50000"/>
              </a:spcBef>
              <a:buFontTx/>
              <a:buAutoNum type="arabicPeriod" startAt="10"/>
            </a:pPr>
            <a:r>
              <a:rPr lang="en-US" sz="2000">
                <a:latin typeface="Arial" charset="0"/>
              </a:rPr>
              <a:t>Nilai pada masa kini (</a:t>
            </a:r>
            <a:r>
              <a:rPr lang="en-US" sz="2000" i="1">
                <a:latin typeface="Arial" charset="0"/>
              </a:rPr>
              <a:t>present value</a:t>
            </a:r>
            <a:r>
              <a:rPr lang="en-US" sz="2000">
                <a:latin typeface="Arial" charset="0"/>
              </a:rPr>
              <a:t>), adalah nilai yang diperoleh dari hasil penjumlahan semua biaya tahunan yang dikeluarkan (atau manfaat/</a:t>
            </a:r>
            <a:r>
              <a:rPr lang="en-US" sz="2000" i="1">
                <a:latin typeface="Arial" charset="0"/>
              </a:rPr>
              <a:t>benefits</a:t>
            </a:r>
            <a:r>
              <a:rPr lang="en-US" sz="2000">
                <a:latin typeface="Arial" charset="0"/>
              </a:rPr>
              <a:t> yang didapat) selama jangka waktu umur pembangunan setelah didiskonto dengan tingkat suku bunga tertentu. </a:t>
            </a:r>
          </a:p>
          <a:p>
            <a:pPr marL="536575" indent="-536575" eaLnBrk="1" hangingPunct="1">
              <a:spcBef>
                <a:spcPct val="50000"/>
              </a:spcBef>
              <a:buFontTx/>
              <a:buAutoNum type="arabicPeriod" startAt="10"/>
            </a:pPr>
            <a:r>
              <a:rPr lang="en-US" sz="2000">
                <a:latin typeface="Arial" charset="0"/>
              </a:rPr>
              <a:t>Nilai kini bersih (</a:t>
            </a:r>
            <a:r>
              <a:rPr lang="en-US" sz="2000" i="1">
                <a:latin typeface="Arial" charset="0"/>
              </a:rPr>
              <a:t>net present value/NPV</a:t>
            </a:r>
            <a:r>
              <a:rPr lang="en-US" sz="2000">
                <a:latin typeface="Arial" charset="0"/>
              </a:rPr>
              <a:t>), adalah nilai pada masa kini yang diperoleh dari selisih </a:t>
            </a:r>
            <a:r>
              <a:rPr lang="en-US" sz="2000" i="1">
                <a:latin typeface="Arial" charset="0"/>
              </a:rPr>
              <a:t>present value of benefits</a:t>
            </a:r>
            <a:r>
              <a:rPr lang="en-US" sz="2000">
                <a:latin typeface="Arial" charset="0"/>
              </a:rPr>
              <a:t> dikurangi dengan </a:t>
            </a:r>
            <a:r>
              <a:rPr lang="en-US" sz="2000" i="1">
                <a:latin typeface="Arial" charset="0"/>
              </a:rPr>
              <a:t>present value of costs.</a:t>
            </a:r>
            <a:r>
              <a:rPr lang="en-US" sz="200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 to="" calcmode="lin" valueType="num">
                                      <p:cBhvr>
                                        <p:cTn id="7" dur="1" fill="hold"/>
                                        <p:tgtEl>
                                          <p:spTgt spid="1536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5"/>
                                        </p:tgtEl>
                                        <p:attrNameLst>
                                          <p:attrName>style.visibility</p:attrName>
                                        </p:attrNameLst>
                                      </p:cBhvr>
                                      <p:to>
                                        <p:strVal val="visible"/>
                                      </p:to>
                                    </p:set>
                                    <p:anim to="" calcmode="lin" valueType="num">
                                      <p:cBhvr>
                                        <p:cTn id="10" dur="1" fill="hold"/>
                                        <p:tgtEl>
                                          <p:spTgt spid="1536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539750" y="404813"/>
            <a:ext cx="3270382" cy="46166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marL="2246313" indent="-1978025" eaLnBrk="1" hangingPunct="1">
              <a:spcBef>
                <a:spcPct val="50000"/>
              </a:spcBef>
            </a:pPr>
            <a:r>
              <a:rPr lang="id-ID" dirty="0" smtClean="0">
                <a:solidFill>
                  <a:schemeClr val="bg1"/>
                </a:solidFill>
                <a:latin typeface="Arial" charset="0"/>
              </a:rPr>
              <a:t>VALUASI EKONOMI</a:t>
            </a:r>
            <a:endParaRPr lang="en-US" dirty="0">
              <a:solidFill>
                <a:schemeClr val="bg1"/>
              </a:solidFill>
              <a:latin typeface="Arial" charset="0"/>
            </a:endParaRPr>
          </a:p>
        </p:txBody>
      </p:sp>
      <p:sp>
        <p:nvSpPr>
          <p:cNvPr id="16389" name="Text Box 5"/>
          <p:cNvSpPr txBox="1">
            <a:spLocks noChangeArrowheads="1"/>
          </p:cNvSpPr>
          <p:nvPr/>
        </p:nvSpPr>
        <p:spPr bwMode="auto">
          <a:xfrm>
            <a:off x="684213" y="1052513"/>
            <a:ext cx="7991475" cy="4524315"/>
          </a:xfrm>
          <a:prstGeom prst="rect">
            <a:avLst/>
          </a:prstGeom>
          <a:noFill/>
          <a:ln w="9525">
            <a:noFill/>
            <a:miter lim="800000"/>
            <a:headEnd/>
            <a:tailEnd/>
          </a:ln>
        </p:spPr>
        <p:txBody>
          <a:bodyPr>
            <a:spAutoFit/>
          </a:bodyPr>
          <a:lstStyle/>
          <a:p>
            <a:pPr marL="2246313" indent="-1978025" eaLnBrk="1" hangingPunct="1">
              <a:spcBef>
                <a:spcPct val="50000"/>
              </a:spcBef>
            </a:pPr>
            <a:r>
              <a:rPr lang="en-US" sz="1800" dirty="0" err="1" smtClean="0">
                <a:solidFill>
                  <a:schemeClr val="bg1"/>
                </a:solidFill>
                <a:latin typeface="Arial" charset="0"/>
              </a:rPr>
              <a:t>Jenis</a:t>
            </a:r>
            <a:r>
              <a:rPr lang="en-US" sz="1800" dirty="0" smtClean="0">
                <a:solidFill>
                  <a:schemeClr val="bg1"/>
                </a:solidFill>
                <a:latin typeface="Arial" charset="0"/>
              </a:rPr>
              <a:t> </a:t>
            </a:r>
            <a:r>
              <a:rPr lang="en-US" sz="1800" dirty="0" err="1">
                <a:solidFill>
                  <a:schemeClr val="bg1"/>
                </a:solidFill>
                <a:latin typeface="Arial" charset="0"/>
              </a:rPr>
              <a:t>pendekatan</a:t>
            </a:r>
            <a:r>
              <a:rPr lang="en-US" sz="1800" dirty="0">
                <a:solidFill>
                  <a:schemeClr val="bg1"/>
                </a:solidFill>
                <a:latin typeface="Arial" charset="0"/>
              </a:rPr>
              <a:t> </a:t>
            </a:r>
            <a:r>
              <a:rPr lang="en-US" sz="1800" dirty="0" err="1">
                <a:solidFill>
                  <a:schemeClr val="bg1"/>
                </a:solidFill>
                <a:latin typeface="Arial" charset="0"/>
              </a:rPr>
              <a:t>penilaian</a:t>
            </a:r>
            <a:r>
              <a:rPr lang="en-US" sz="1800" dirty="0">
                <a:solidFill>
                  <a:schemeClr val="bg1"/>
                </a:solidFill>
                <a:latin typeface="Arial" charset="0"/>
              </a:rPr>
              <a:t> </a:t>
            </a:r>
            <a:r>
              <a:rPr lang="en-US" sz="1800" dirty="0" err="1">
                <a:solidFill>
                  <a:schemeClr val="bg1"/>
                </a:solidFill>
                <a:latin typeface="Arial" charset="0"/>
              </a:rPr>
              <a:t>ekonomis</a:t>
            </a:r>
            <a:r>
              <a:rPr lang="en-US" sz="1800" dirty="0">
                <a:solidFill>
                  <a:schemeClr val="bg1"/>
                </a:solidFill>
                <a:latin typeface="Arial" charset="0"/>
              </a:rPr>
              <a:t> (</a:t>
            </a:r>
            <a:r>
              <a:rPr lang="en-US" sz="1800" dirty="0" err="1">
                <a:solidFill>
                  <a:schemeClr val="bg1"/>
                </a:solidFill>
                <a:latin typeface="Arial" charset="0"/>
              </a:rPr>
              <a:t>Barbier</a:t>
            </a:r>
            <a:r>
              <a:rPr lang="en-US" sz="1800" dirty="0">
                <a:solidFill>
                  <a:schemeClr val="bg1"/>
                </a:solidFill>
                <a:latin typeface="Arial" charset="0"/>
              </a:rPr>
              <a:t>, 1997)</a:t>
            </a:r>
          </a:p>
          <a:p>
            <a:pPr marL="2246313" indent="-1978025" eaLnBrk="1" hangingPunct="1">
              <a:spcBef>
                <a:spcPct val="50000"/>
              </a:spcBef>
            </a:pPr>
            <a:endParaRPr lang="en-US" sz="1800" dirty="0">
              <a:solidFill>
                <a:schemeClr val="bg1"/>
              </a:solidFill>
              <a:latin typeface="Arial" charset="0"/>
            </a:endParaRPr>
          </a:p>
          <a:p>
            <a:pPr marL="2246313" indent="-1978025" eaLnBrk="1" hangingPunct="1">
              <a:spcBef>
                <a:spcPct val="50000"/>
              </a:spcBef>
            </a:pPr>
            <a:r>
              <a:rPr lang="en-US" sz="1800" dirty="0">
                <a:solidFill>
                  <a:schemeClr val="bg1"/>
                </a:solidFill>
                <a:latin typeface="Arial" charset="0"/>
              </a:rPr>
              <a:t>1. Impact analysis : </a:t>
            </a:r>
            <a:r>
              <a:rPr lang="en-US" sz="1800" dirty="0" err="1">
                <a:solidFill>
                  <a:schemeClr val="bg1"/>
                </a:solidFill>
                <a:latin typeface="Arial" charset="0"/>
              </a:rPr>
              <a:t>nilai</a:t>
            </a:r>
            <a:r>
              <a:rPr lang="en-US" sz="1800" dirty="0">
                <a:solidFill>
                  <a:schemeClr val="bg1"/>
                </a:solidFill>
                <a:latin typeface="Arial" charset="0"/>
              </a:rPr>
              <a:t> </a:t>
            </a:r>
            <a:r>
              <a:rPr lang="en-US" sz="1800" dirty="0" err="1">
                <a:solidFill>
                  <a:schemeClr val="bg1"/>
                </a:solidFill>
                <a:latin typeface="Arial" charset="0"/>
              </a:rPr>
              <a:t>ekonomi</a:t>
            </a:r>
            <a:r>
              <a:rPr lang="en-US" sz="1800" dirty="0">
                <a:solidFill>
                  <a:schemeClr val="bg1"/>
                </a:solidFill>
                <a:latin typeface="Arial" charset="0"/>
              </a:rPr>
              <a:t> </a:t>
            </a:r>
            <a:r>
              <a:rPr lang="en-US" sz="1800" dirty="0" err="1">
                <a:solidFill>
                  <a:schemeClr val="bg1"/>
                </a:solidFill>
                <a:latin typeface="Arial" charset="0"/>
              </a:rPr>
              <a:t>dilihat</a:t>
            </a:r>
            <a:r>
              <a:rPr lang="en-US" sz="1800" dirty="0">
                <a:solidFill>
                  <a:schemeClr val="bg1"/>
                </a:solidFill>
                <a:latin typeface="Arial" charset="0"/>
              </a:rPr>
              <a:t> </a:t>
            </a:r>
            <a:r>
              <a:rPr lang="en-US" sz="1800" dirty="0" err="1">
                <a:solidFill>
                  <a:schemeClr val="bg1"/>
                </a:solidFill>
                <a:latin typeface="Arial" charset="0"/>
              </a:rPr>
              <a:t>dari</a:t>
            </a:r>
            <a:r>
              <a:rPr lang="en-US" sz="1800" dirty="0">
                <a:solidFill>
                  <a:schemeClr val="bg1"/>
                </a:solidFill>
                <a:latin typeface="Arial" charset="0"/>
              </a:rPr>
              <a:t> </a:t>
            </a:r>
            <a:r>
              <a:rPr lang="en-US" sz="1800" dirty="0" err="1">
                <a:solidFill>
                  <a:schemeClr val="bg1"/>
                </a:solidFill>
                <a:latin typeface="Arial" charset="0"/>
              </a:rPr>
              <a:t>dampak</a:t>
            </a:r>
            <a:r>
              <a:rPr lang="en-US" sz="1800" dirty="0">
                <a:solidFill>
                  <a:schemeClr val="bg1"/>
                </a:solidFill>
                <a:latin typeface="Arial" charset="0"/>
              </a:rPr>
              <a:t> </a:t>
            </a:r>
            <a:r>
              <a:rPr lang="en-US" sz="1800" dirty="0" err="1">
                <a:solidFill>
                  <a:schemeClr val="bg1"/>
                </a:solidFill>
                <a:latin typeface="Arial" charset="0"/>
              </a:rPr>
              <a:t>akibat</a:t>
            </a:r>
            <a:r>
              <a:rPr lang="en-US" sz="1800" dirty="0">
                <a:solidFill>
                  <a:schemeClr val="bg1"/>
                </a:solidFill>
                <a:latin typeface="Arial" charset="0"/>
              </a:rPr>
              <a:t> </a:t>
            </a:r>
            <a:r>
              <a:rPr lang="en-US" sz="1800" dirty="0" err="1">
                <a:solidFill>
                  <a:schemeClr val="bg1"/>
                </a:solidFill>
                <a:latin typeface="Arial" charset="0"/>
              </a:rPr>
              <a:t>adanya</a:t>
            </a:r>
            <a:r>
              <a:rPr lang="en-US" sz="1800" dirty="0">
                <a:solidFill>
                  <a:schemeClr val="bg1"/>
                </a:solidFill>
                <a:latin typeface="Arial" charset="0"/>
              </a:rPr>
              <a:t> </a:t>
            </a:r>
            <a:r>
              <a:rPr lang="en-US" sz="1800" dirty="0" err="1">
                <a:solidFill>
                  <a:schemeClr val="bg1"/>
                </a:solidFill>
                <a:latin typeface="Arial" charset="0"/>
              </a:rPr>
              <a:t>aktivitas</a:t>
            </a:r>
            <a:r>
              <a:rPr lang="en-US" sz="1800" dirty="0">
                <a:solidFill>
                  <a:schemeClr val="bg1"/>
                </a:solidFill>
                <a:latin typeface="Arial" charset="0"/>
              </a:rPr>
              <a:t>  </a:t>
            </a:r>
            <a:r>
              <a:rPr lang="en-US" sz="1800" dirty="0" err="1">
                <a:solidFill>
                  <a:schemeClr val="bg1"/>
                </a:solidFill>
                <a:latin typeface="Arial" charset="0"/>
              </a:rPr>
              <a:t>tertentu</a:t>
            </a:r>
            <a:endParaRPr lang="en-US" sz="1800" dirty="0">
              <a:solidFill>
                <a:schemeClr val="bg1"/>
              </a:solidFill>
              <a:latin typeface="Arial" charset="0"/>
            </a:endParaRPr>
          </a:p>
          <a:p>
            <a:pPr marL="2246313" indent="-1978025" eaLnBrk="1" hangingPunct="1">
              <a:spcBef>
                <a:spcPct val="50000"/>
              </a:spcBef>
            </a:pPr>
            <a:r>
              <a:rPr lang="en-US" sz="1800" dirty="0">
                <a:solidFill>
                  <a:schemeClr val="bg1"/>
                </a:solidFill>
                <a:latin typeface="Arial" charset="0"/>
              </a:rPr>
              <a:t>2. Partial analysis : </a:t>
            </a:r>
            <a:r>
              <a:rPr lang="en-US" sz="1800" dirty="0" err="1">
                <a:solidFill>
                  <a:schemeClr val="bg1"/>
                </a:solidFill>
                <a:latin typeface="Arial" charset="0"/>
              </a:rPr>
              <a:t>dengan</a:t>
            </a:r>
            <a:r>
              <a:rPr lang="en-US" sz="1800" dirty="0">
                <a:solidFill>
                  <a:schemeClr val="bg1"/>
                </a:solidFill>
                <a:latin typeface="Arial" charset="0"/>
              </a:rPr>
              <a:t> </a:t>
            </a:r>
            <a:r>
              <a:rPr lang="en-US" sz="1800" dirty="0" err="1">
                <a:solidFill>
                  <a:schemeClr val="bg1"/>
                </a:solidFill>
                <a:latin typeface="Arial" charset="0"/>
              </a:rPr>
              <a:t>menetapkan</a:t>
            </a:r>
            <a:r>
              <a:rPr lang="en-US" sz="1800" dirty="0">
                <a:solidFill>
                  <a:schemeClr val="bg1"/>
                </a:solidFill>
                <a:latin typeface="Arial" charset="0"/>
              </a:rPr>
              <a:t> 2 </a:t>
            </a:r>
            <a:r>
              <a:rPr lang="en-US" sz="1800" dirty="0" err="1">
                <a:solidFill>
                  <a:schemeClr val="bg1"/>
                </a:solidFill>
                <a:latin typeface="Arial" charset="0"/>
              </a:rPr>
              <a:t>atau</a:t>
            </a:r>
            <a:r>
              <a:rPr lang="en-US" sz="1800" dirty="0">
                <a:solidFill>
                  <a:schemeClr val="bg1"/>
                </a:solidFill>
                <a:latin typeface="Arial" charset="0"/>
              </a:rPr>
              <a:t> </a:t>
            </a:r>
            <a:r>
              <a:rPr lang="en-US" sz="1800" dirty="0" err="1">
                <a:solidFill>
                  <a:schemeClr val="bg1"/>
                </a:solidFill>
                <a:latin typeface="Arial" charset="0"/>
              </a:rPr>
              <a:t>lebih</a:t>
            </a:r>
            <a:r>
              <a:rPr lang="en-US" sz="1800" dirty="0">
                <a:solidFill>
                  <a:schemeClr val="bg1"/>
                </a:solidFill>
                <a:latin typeface="Arial" charset="0"/>
              </a:rPr>
              <a:t> </a:t>
            </a:r>
            <a:r>
              <a:rPr lang="en-US" sz="1800" dirty="0" err="1">
                <a:solidFill>
                  <a:schemeClr val="bg1"/>
                </a:solidFill>
                <a:latin typeface="Arial" charset="0"/>
              </a:rPr>
              <a:t>alternatif</a:t>
            </a:r>
            <a:r>
              <a:rPr lang="en-US" sz="1800" dirty="0">
                <a:solidFill>
                  <a:schemeClr val="bg1"/>
                </a:solidFill>
                <a:latin typeface="Arial" charset="0"/>
              </a:rPr>
              <a:t> </a:t>
            </a:r>
            <a:r>
              <a:rPr lang="en-US" sz="1800" dirty="0" err="1">
                <a:solidFill>
                  <a:schemeClr val="bg1"/>
                </a:solidFill>
                <a:latin typeface="Arial" charset="0"/>
              </a:rPr>
              <a:t>pilihan</a:t>
            </a:r>
            <a:r>
              <a:rPr lang="en-US" sz="1800" dirty="0">
                <a:solidFill>
                  <a:schemeClr val="bg1"/>
                </a:solidFill>
                <a:latin typeface="Arial" charset="0"/>
              </a:rPr>
              <a:t> </a:t>
            </a:r>
            <a:r>
              <a:rPr lang="en-US" sz="1800" dirty="0" err="1">
                <a:solidFill>
                  <a:schemeClr val="bg1"/>
                </a:solidFill>
                <a:latin typeface="Arial" charset="0"/>
              </a:rPr>
              <a:t>pemanfaatan</a:t>
            </a:r>
            <a:r>
              <a:rPr lang="en-US" sz="1800" dirty="0">
                <a:solidFill>
                  <a:schemeClr val="bg1"/>
                </a:solidFill>
                <a:latin typeface="Arial" charset="0"/>
              </a:rPr>
              <a:t> </a:t>
            </a:r>
            <a:r>
              <a:rPr lang="en-US" sz="1800" dirty="0" err="1">
                <a:solidFill>
                  <a:schemeClr val="bg1"/>
                </a:solidFill>
                <a:latin typeface="Arial" charset="0"/>
              </a:rPr>
              <a:t>ekosistem</a:t>
            </a:r>
            <a:endParaRPr lang="en-US" sz="1800" dirty="0">
              <a:solidFill>
                <a:schemeClr val="bg1"/>
              </a:solidFill>
              <a:latin typeface="Arial" charset="0"/>
            </a:endParaRPr>
          </a:p>
          <a:p>
            <a:pPr marL="2246313" indent="-1978025" eaLnBrk="1" hangingPunct="1">
              <a:spcBef>
                <a:spcPct val="50000"/>
              </a:spcBef>
            </a:pPr>
            <a:r>
              <a:rPr lang="en-US" sz="1800" dirty="0">
                <a:solidFill>
                  <a:schemeClr val="bg1"/>
                </a:solidFill>
                <a:latin typeface="Arial" charset="0"/>
              </a:rPr>
              <a:t>3. Total Valuation : </a:t>
            </a:r>
            <a:r>
              <a:rPr lang="en-US" sz="1800" dirty="0" err="1">
                <a:solidFill>
                  <a:schemeClr val="bg1"/>
                </a:solidFill>
                <a:latin typeface="Arial" charset="0"/>
              </a:rPr>
              <a:t>untuk</a:t>
            </a:r>
            <a:r>
              <a:rPr lang="en-US" sz="1800" dirty="0">
                <a:solidFill>
                  <a:schemeClr val="bg1"/>
                </a:solidFill>
                <a:latin typeface="Arial" charset="0"/>
              </a:rPr>
              <a:t> </a:t>
            </a:r>
            <a:r>
              <a:rPr lang="sv-SE" sz="1800" dirty="0">
                <a:solidFill>
                  <a:schemeClr val="bg1"/>
                </a:solidFill>
                <a:latin typeface="Arial" charset="0"/>
              </a:rPr>
              <a:t>menduga total kontribusi ekonomi dari sebuah ekosistem tertentu kepada masyarakat.</a:t>
            </a:r>
          </a:p>
          <a:p>
            <a:pPr marL="2246313" indent="-1978025" eaLnBrk="1" hangingPunct="1">
              <a:spcBef>
                <a:spcPct val="50000"/>
              </a:spcBef>
            </a:pPr>
            <a:endParaRPr lang="sv-SE" sz="1800" dirty="0">
              <a:solidFill>
                <a:schemeClr val="bg1"/>
              </a:solidFill>
              <a:latin typeface="Arial" charset="0"/>
            </a:endParaRPr>
          </a:p>
          <a:p>
            <a:pPr marL="2246313" indent="-1978025" eaLnBrk="1" hangingPunct="1">
              <a:spcBef>
                <a:spcPct val="50000"/>
              </a:spcBef>
            </a:pPr>
            <a:r>
              <a:rPr lang="sv-SE" sz="1800" dirty="0">
                <a:solidFill>
                  <a:schemeClr val="bg1"/>
                </a:solidFill>
                <a:latin typeface="Arial" charset="0"/>
              </a:rPr>
              <a:t>Nilai Ekonomi atau TEV adalah penjumlahan WTP dari banyak individu</a:t>
            </a:r>
          </a:p>
          <a:p>
            <a:pPr marL="2246313" indent="-1978025" eaLnBrk="1" hangingPunct="1">
              <a:spcBef>
                <a:spcPct val="50000"/>
              </a:spcBef>
            </a:pPr>
            <a:r>
              <a:rPr lang="sv-SE" sz="1800" dirty="0">
                <a:solidFill>
                  <a:schemeClr val="bg1"/>
                </a:solidFill>
                <a:latin typeface="Arial" charset="0"/>
              </a:rPr>
              <a:t>WTP ini merefleksikan preferensi individu</a:t>
            </a:r>
            <a:endParaRPr lang="en-US" sz="1800" dirty="0">
              <a:solidFill>
                <a:schemeClr val="bg1"/>
              </a:solidFill>
              <a:latin typeface="Arial" charset="0"/>
            </a:endParaRPr>
          </a:p>
          <a:p>
            <a:pPr marL="2246313" indent="-1978025" eaLnBrk="1" hangingPunct="1">
              <a:spcBef>
                <a:spcPct val="50000"/>
              </a:spcBef>
              <a:buFontTx/>
              <a:buChar char="•"/>
            </a:pPr>
            <a:endParaRPr lang="en-US" sz="18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in)">
                                      <p:cBhvr>
                                        <p:cTn id="7" dur="2000"/>
                                        <p:tgtEl>
                                          <p:spTgt spid="16388"/>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diamond(in)">
                                      <p:cBhvr>
                                        <p:cTn id="11"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785812" y="188913"/>
            <a:ext cx="7858154" cy="830997"/>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defRPr/>
            </a:pPr>
            <a:r>
              <a:rPr lang="en-US" dirty="0" smtClean="0">
                <a:solidFill>
                  <a:srgbClr val="FF3300"/>
                </a:solidFill>
                <a:latin typeface="Arial Black" pitchFamily="34" charset="0"/>
              </a:rPr>
              <a:t>KEUNGGULAN KELAPA SAWIT DAN TURUNANNYA</a:t>
            </a:r>
            <a:endParaRPr lang="en-US" dirty="0">
              <a:solidFill>
                <a:srgbClr val="FF3300"/>
              </a:solidFill>
              <a:latin typeface="Arial Black" pitchFamily="34" charset="0"/>
            </a:endParaRPr>
          </a:p>
        </p:txBody>
      </p:sp>
      <p:sp>
        <p:nvSpPr>
          <p:cNvPr id="7171" name="Rectangle 9"/>
          <p:cNvSpPr>
            <a:spLocks noChangeArrowheads="1"/>
          </p:cNvSpPr>
          <p:nvPr/>
        </p:nvSpPr>
        <p:spPr bwMode="auto">
          <a:xfrm>
            <a:off x="0" y="2081213"/>
            <a:ext cx="9144000" cy="0"/>
          </a:xfrm>
          <a:prstGeom prst="rect">
            <a:avLst/>
          </a:prstGeom>
          <a:noFill/>
          <a:ln w="9525">
            <a:noFill/>
            <a:miter lim="800000"/>
            <a:headEnd/>
            <a:tailEnd/>
          </a:ln>
        </p:spPr>
        <p:txBody>
          <a:bodyPr wrap="none" anchor="ctr">
            <a:spAutoFit/>
          </a:bodyPr>
          <a:lstStyle/>
          <a:p>
            <a:endParaRPr lang="en-US"/>
          </a:p>
        </p:txBody>
      </p:sp>
      <p:sp>
        <p:nvSpPr>
          <p:cNvPr id="7172" name="Rectangle 11"/>
          <p:cNvSpPr>
            <a:spLocks noChangeArrowheads="1"/>
          </p:cNvSpPr>
          <p:nvPr/>
        </p:nvSpPr>
        <p:spPr bwMode="auto">
          <a:xfrm>
            <a:off x="0" y="1843088"/>
            <a:ext cx="9144000" cy="0"/>
          </a:xfrm>
          <a:prstGeom prst="rect">
            <a:avLst/>
          </a:prstGeom>
          <a:noFill/>
          <a:ln w="9525">
            <a:noFill/>
            <a:miter lim="800000"/>
            <a:headEnd/>
            <a:tailEnd/>
          </a:ln>
        </p:spPr>
        <p:txBody>
          <a:bodyPr wrap="none" anchor="ctr">
            <a:spAutoFit/>
          </a:bodyPr>
          <a:lstStyle/>
          <a:p>
            <a:endParaRPr lang="en-US"/>
          </a:p>
        </p:txBody>
      </p:sp>
      <p:sp>
        <p:nvSpPr>
          <p:cNvPr id="7173" name="Rectangle 3"/>
          <p:cNvSpPr txBox="1">
            <a:spLocks noChangeArrowheads="1"/>
          </p:cNvSpPr>
          <p:nvPr/>
        </p:nvSpPr>
        <p:spPr bwMode="auto">
          <a:xfrm>
            <a:off x="928662" y="1142984"/>
            <a:ext cx="7429500" cy="5429288"/>
          </a:xfrm>
          <a:prstGeom prst="rect">
            <a:avLst/>
          </a:prstGeom>
          <a:noFill/>
          <a:ln w="9525">
            <a:noFill/>
            <a:miter lim="800000"/>
            <a:headEnd/>
            <a:tailEnd/>
          </a:ln>
        </p:spPr>
        <p:txBody>
          <a:bodyPr/>
          <a:lstStyle/>
          <a:p>
            <a:pPr marL="520700" lvl="2" indent="-347663">
              <a:spcBef>
                <a:spcPct val="20000"/>
              </a:spcBef>
              <a:buFontTx/>
              <a:buChar char="•"/>
            </a:pPr>
            <a:r>
              <a:rPr lang="en-GB" sz="2800" dirty="0" err="1"/>
              <a:t>Komoditi</a:t>
            </a:r>
            <a:r>
              <a:rPr lang="en-GB" sz="2800" dirty="0"/>
              <a:t> </a:t>
            </a:r>
            <a:r>
              <a:rPr lang="en-GB" sz="2800" dirty="0" err="1"/>
              <a:t>Utama</a:t>
            </a:r>
            <a:r>
              <a:rPr lang="en-GB" sz="2800" dirty="0"/>
              <a:t> </a:t>
            </a:r>
            <a:r>
              <a:rPr lang="en-GB" sz="2800" dirty="0" err="1"/>
              <a:t>tanaman</a:t>
            </a:r>
            <a:r>
              <a:rPr lang="en-GB" sz="2800" dirty="0"/>
              <a:t> </a:t>
            </a:r>
            <a:r>
              <a:rPr lang="en-GB" sz="2800" dirty="0" err="1"/>
              <a:t>perkebunan</a:t>
            </a:r>
            <a:endParaRPr lang="en-GB" sz="2800" dirty="0"/>
          </a:p>
          <a:p>
            <a:pPr marL="520700" lvl="2" indent="-347663">
              <a:spcBef>
                <a:spcPct val="20000"/>
              </a:spcBef>
              <a:buFontTx/>
              <a:buChar char="•"/>
            </a:pPr>
            <a:r>
              <a:rPr lang="en-GB" sz="2800" dirty="0" err="1"/>
              <a:t>Sumber</a:t>
            </a:r>
            <a:r>
              <a:rPr lang="en-GB" sz="2800" dirty="0"/>
              <a:t> </a:t>
            </a:r>
            <a:r>
              <a:rPr lang="en-GB" sz="2800" dirty="0" err="1"/>
              <a:t>penghasil</a:t>
            </a:r>
            <a:r>
              <a:rPr lang="en-GB" sz="2800" dirty="0"/>
              <a:t> </a:t>
            </a:r>
            <a:r>
              <a:rPr lang="en-GB" sz="2800" dirty="0" err="1"/>
              <a:t>devisa</a:t>
            </a:r>
            <a:r>
              <a:rPr lang="en-GB" sz="2800" dirty="0"/>
              <a:t> non </a:t>
            </a:r>
            <a:r>
              <a:rPr lang="en-GB" sz="2800" dirty="0" err="1"/>
              <a:t>migas</a:t>
            </a:r>
            <a:r>
              <a:rPr lang="en-GB" sz="2800" dirty="0"/>
              <a:t> </a:t>
            </a:r>
            <a:r>
              <a:rPr lang="en-GB" sz="2800" dirty="0" err="1"/>
              <a:t>bagi</a:t>
            </a:r>
            <a:r>
              <a:rPr lang="en-GB" sz="2800" dirty="0"/>
              <a:t> </a:t>
            </a:r>
            <a:r>
              <a:rPr lang="en-GB" sz="2800" dirty="0" err="1"/>
              <a:t>indonesia</a:t>
            </a:r>
            <a:endParaRPr lang="en-GB" sz="2800" dirty="0"/>
          </a:p>
          <a:p>
            <a:pPr marL="520700" lvl="2" indent="-347663">
              <a:spcBef>
                <a:spcPct val="20000"/>
              </a:spcBef>
              <a:buFontTx/>
              <a:buChar char="•"/>
            </a:pPr>
            <a:r>
              <a:rPr lang="en-GB" sz="2800" dirty="0" err="1"/>
              <a:t>Produktivitas</a:t>
            </a:r>
            <a:r>
              <a:rPr lang="en-GB" sz="2800" dirty="0"/>
              <a:t> </a:t>
            </a:r>
            <a:r>
              <a:rPr lang="en-GB" sz="2800" dirty="0" err="1"/>
              <a:t>minyak</a:t>
            </a:r>
            <a:r>
              <a:rPr lang="en-GB" sz="2800" dirty="0"/>
              <a:t> </a:t>
            </a:r>
            <a:r>
              <a:rPr lang="en-GB" sz="2800" dirty="0" err="1"/>
              <a:t>Kelapa</a:t>
            </a:r>
            <a:r>
              <a:rPr lang="en-GB" sz="2800" dirty="0"/>
              <a:t> </a:t>
            </a:r>
            <a:r>
              <a:rPr lang="en-GB" sz="2800" dirty="0" err="1"/>
              <a:t>Sawit</a:t>
            </a:r>
            <a:r>
              <a:rPr lang="en-GB" sz="2800" dirty="0"/>
              <a:t> </a:t>
            </a:r>
            <a:r>
              <a:rPr lang="en-GB" sz="2800" dirty="0" err="1"/>
              <a:t>tertinggi</a:t>
            </a:r>
            <a:r>
              <a:rPr lang="en-GB" sz="2800" dirty="0"/>
              <a:t> </a:t>
            </a:r>
            <a:r>
              <a:rPr lang="en-GB" sz="2800" dirty="0" err="1"/>
              <a:t>dibanding</a:t>
            </a:r>
            <a:r>
              <a:rPr lang="en-GB" sz="2800" dirty="0"/>
              <a:t> </a:t>
            </a:r>
            <a:r>
              <a:rPr lang="en-GB" sz="2800" dirty="0" err="1"/>
              <a:t>edibel</a:t>
            </a:r>
            <a:r>
              <a:rPr lang="en-GB" sz="2800" dirty="0"/>
              <a:t> oil </a:t>
            </a:r>
            <a:r>
              <a:rPr lang="en-GB" sz="2800" dirty="0" err="1"/>
              <a:t>lai</a:t>
            </a:r>
            <a:r>
              <a:rPr lang="en-GB" sz="2800" dirty="0"/>
              <a:t>. </a:t>
            </a:r>
          </a:p>
          <a:p>
            <a:pPr marL="520700" lvl="2" indent="-347663">
              <a:spcBef>
                <a:spcPct val="20000"/>
              </a:spcBef>
              <a:buFontTx/>
              <a:buChar char="•"/>
            </a:pPr>
            <a:r>
              <a:rPr lang="en-GB" sz="2800" dirty="0" err="1"/>
              <a:t>Biaya</a:t>
            </a:r>
            <a:r>
              <a:rPr lang="en-GB" sz="2800" dirty="0"/>
              <a:t> </a:t>
            </a:r>
            <a:r>
              <a:rPr lang="en-GB" sz="2800" dirty="0" err="1"/>
              <a:t>Produksi</a:t>
            </a:r>
            <a:r>
              <a:rPr lang="en-GB" sz="2800" dirty="0"/>
              <a:t> </a:t>
            </a:r>
            <a:r>
              <a:rPr lang="en-GB" sz="2800" dirty="0" err="1"/>
              <a:t>terendah</a:t>
            </a:r>
            <a:r>
              <a:rPr lang="en-GB" sz="2800" dirty="0"/>
              <a:t> </a:t>
            </a:r>
            <a:r>
              <a:rPr lang="en-GB" sz="2800" dirty="0" err="1"/>
              <a:t>dibandingkan</a:t>
            </a:r>
            <a:r>
              <a:rPr lang="en-GB" sz="2800" dirty="0"/>
              <a:t> edible oil lain. </a:t>
            </a:r>
          </a:p>
          <a:p>
            <a:pPr marL="520700" lvl="2" indent="-347663">
              <a:spcBef>
                <a:spcPct val="20000"/>
              </a:spcBef>
              <a:buFontTx/>
              <a:buChar char="•"/>
            </a:pPr>
            <a:r>
              <a:rPr lang="en-GB" sz="2800" dirty="0" err="1"/>
              <a:t>Memiliki</a:t>
            </a:r>
            <a:r>
              <a:rPr lang="en-GB" sz="2800" dirty="0"/>
              <a:t> </a:t>
            </a:r>
            <a:r>
              <a:rPr lang="en-GB" sz="2800" dirty="0" err="1"/>
              <a:t>produk</a:t>
            </a:r>
            <a:r>
              <a:rPr lang="en-GB" sz="2800" dirty="0"/>
              <a:t> </a:t>
            </a:r>
            <a:r>
              <a:rPr lang="en-GB" sz="2800" dirty="0" err="1"/>
              <a:t>turunan</a:t>
            </a:r>
            <a:r>
              <a:rPr lang="en-GB" sz="2800" dirty="0"/>
              <a:t> (FAME) </a:t>
            </a:r>
            <a:r>
              <a:rPr lang="en-GB" sz="2800" dirty="0" err="1"/>
              <a:t>sebagai</a:t>
            </a:r>
            <a:r>
              <a:rPr lang="en-GB" sz="2800" dirty="0"/>
              <a:t> </a:t>
            </a:r>
            <a:r>
              <a:rPr lang="en-GB" sz="2800" dirty="0" err="1"/>
              <a:t>sumber</a:t>
            </a:r>
            <a:r>
              <a:rPr lang="en-GB" sz="2800" dirty="0"/>
              <a:t> </a:t>
            </a:r>
            <a:r>
              <a:rPr lang="en-GB" sz="2800" dirty="0" err="1"/>
              <a:t>bahan</a:t>
            </a:r>
            <a:r>
              <a:rPr lang="en-GB" sz="2800" dirty="0"/>
              <a:t> </a:t>
            </a:r>
            <a:r>
              <a:rPr lang="en-GB" sz="2800" dirty="0" err="1"/>
              <a:t>bakar</a:t>
            </a:r>
            <a:r>
              <a:rPr lang="en-GB" sz="2800" dirty="0"/>
              <a:t> </a:t>
            </a:r>
            <a:r>
              <a:rPr lang="en-GB" sz="2800" dirty="0" err="1"/>
              <a:t>nabati</a:t>
            </a:r>
            <a:r>
              <a:rPr lang="en-GB" sz="2800" dirty="0"/>
              <a:t> </a:t>
            </a:r>
            <a:r>
              <a:rPr lang="en-GB" sz="2800" dirty="0" err="1"/>
              <a:t>dan</a:t>
            </a:r>
            <a:r>
              <a:rPr lang="en-GB" sz="2800" dirty="0"/>
              <a:t>  </a:t>
            </a:r>
            <a:r>
              <a:rPr lang="en-GB" sz="2800" dirty="0" err="1"/>
              <a:t>oleochemichal</a:t>
            </a:r>
            <a:r>
              <a:rPr lang="en-GB" sz="2800" dirty="0"/>
              <a:t>/</a:t>
            </a:r>
            <a:r>
              <a:rPr lang="en-GB" sz="2800" dirty="0" err="1"/>
              <a:t>oleofood</a:t>
            </a:r>
            <a:r>
              <a:rPr lang="en-GB" sz="2800" dirty="0"/>
              <a:t>.</a:t>
            </a:r>
          </a:p>
          <a:p>
            <a:pPr marL="520700" lvl="2" indent="-347663">
              <a:spcBef>
                <a:spcPct val="20000"/>
              </a:spcBef>
              <a:buFontTx/>
              <a:buChar char="•"/>
            </a:pPr>
            <a:r>
              <a:rPr lang="en-GB" sz="2800" dirty="0" err="1"/>
              <a:t>Seluruh</a:t>
            </a:r>
            <a:r>
              <a:rPr lang="en-GB" sz="2800" dirty="0"/>
              <a:t> </a:t>
            </a:r>
            <a:r>
              <a:rPr lang="en-GB" sz="2800" dirty="0" err="1"/>
              <a:t>produknya</a:t>
            </a:r>
            <a:r>
              <a:rPr lang="en-GB" sz="2800" dirty="0"/>
              <a:t> (main product &amp; by product) </a:t>
            </a:r>
            <a:r>
              <a:rPr lang="en-GB" sz="2800" dirty="0" err="1"/>
              <a:t>memiliki</a:t>
            </a:r>
            <a:r>
              <a:rPr lang="en-GB" sz="2800" dirty="0"/>
              <a:t> </a:t>
            </a:r>
            <a:r>
              <a:rPr lang="en-GB" sz="2800" dirty="0" err="1"/>
              <a:t>nilai</a:t>
            </a:r>
            <a:r>
              <a:rPr lang="en-GB" sz="2800" dirty="0"/>
              <a:t> </a:t>
            </a:r>
            <a:r>
              <a:rPr lang="en-GB" sz="2800" dirty="0" err="1"/>
              <a:t>tambah</a:t>
            </a:r>
            <a:r>
              <a:rPr lang="en-GB" sz="2800" dirty="0"/>
              <a:t>.</a:t>
            </a:r>
          </a:p>
          <a:p>
            <a:pPr marL="520700" lvl="2" indent="-347663">
              <a:spcBef>
                <a:spcPct val="20000"/>
              </a:spcBef>
              <a:buFontTx/>
              <a:buChar char="•"/>
            </a:pP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strVal val="#ppt_w*0.70"/>
                                          </p:val>
                                        </p:tav>
                                        <p:tav tm="100000">
                                          <p:val>
                                            <p:strVal val="#ppt_w"/>
                                          </p:val>
                                        </p:tav>
                                      </p:tavLst>
                                    </p:anim>
                                    <p:anim calcmode="lin" valueType="num">
                                      <p:cBhvr>
                                        <p:cTn id="8" dur="1000" fill="hold"/>
                                        <p:tgtEl>
                                          <p:spTgt spid="31748"/>
                                        </p:tgtEl>
                                        <p:attrNameLst>
                                          <p:attrName>ppt_h</p:attrName>
                                        </p:attrNameLst>
                                      </p:cBhvr>
                                      <p:tavLst>
                                        <p:tav tm="0">
                                          <p:val>
                                            <p:strVal val="#ppt_h"/>
                                          </p:val>
                                        </p:tav>
                                        <p:tav tm="100000">
                                          <p:val>
                                            <p:strVal val="#ppt_h"/>
                                          </p:val>
                                        </p:tav>
                                      </p:tavLst>
                                    </p:anim>
                                    <p:animEffect transition="in" filter="fade">
                                      <p:cBhvr>
                                        <p:cTn id="9" dur="1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27088" y="333375"/>
            <a:ext cx="7620000" cy="5616575"/>
          </a:xfrm>
        </p:spPr>
        <p:txBody>
          <a:bodyPr/>
          <a:lstStyle/>
          <a:p>
            <a:pPr algn="l"/>
            <a:r>
              <a:rPr lang="en-US" sz="2400" dirty="0" smtClean="0"/>
              <a:t/>
            </a:r>
            <a:br>
              <a:rPr lang="en-US" sz="2400" dirty="0" smtClean="0"/>
            </a:br>
            <a:r>
              <a:rPr lang="en-US" sz="2400" b="1" dirty="0" smtClean="0">
                <a:solidFill>
                  <a:srgbClr val="990000"/>
                </a:solidFill>
              </a:rPr>
              <a:t>TEV =          UV               +       NUV</a:t>
            </a:r>
            <a:br>
              <a:rPr lang="en-US" sz="2400" b="1" dirty="0" smtClean="0">
                <a:solidFill>
                  <a:srgbClr val="990000"/>
                </a:solidFill>
              </a:rPr>
            </a:br>
            <a:r>
              <a:rPr lang="en-US" sz="2400" b="1" dirty="0" smtClean="0">
                <a:solidFill>
                  <a:srgbClr val="990000"/>
                </a:solidFill>
              </a:rPr>
              <a:t>TEV = (DUV + IUV +OV) + (XV + BV)</a:t>
            </a:r>
            <a:br>
              <a:rPr lang="en-US" sz="2400" b="1" dirty="0" smtClean="0">
                <a:solidFill>
                  <a:srgbClr val="990000"/>
                </a:solidFill>
              </a:rPr>
            </a:br>
            <a:r>
              <a:rPr lang="en-US" sz="2400" dirty="0" smtClean="0"/>
              <a:t/>
            </a:r>
            <a:br>
              <a:rPr lang="en-US" sz="2400" dirty="0" smtClean="0"/>
            </a:br>
            <a:r>
              <a:rPr lang="en-US" sz="2400" dirty="0" err="1" smtClean="0"/>
              <a:t>Dimana</a:t>
            </a:r>
            <a:r>
              <a:rPr lang="en-US" sz="2400" dirty="0" smtClean="0"/>
              <a:t> : </a:t>
            </a:r>
            <a:br>
              <a:rPr lang="en-US" sz="2400" dirty="0" smtClean="0"/>
            </a:br>
            <a:r>
              <a:rPr lang="en-US" sz="2400" dirty="0" smtClean="0"/>
              <a:t>TEV	=	Total Economic Value</a:t>
            </a:r>
            <a:br>
              <a:rPr lang="en-US" sz="2400" dirty="0" smtClean="0"/>
            </a:br>
            <a:r>
              <a:rPr lang="en-US" sz="2400" dirty="0" smtClean="0"/>
              <a:t>UV 	=	Use Value</a:t>
            </a:r>
            <a:br>
              <a:rPr lang="en-US" sz="2400" dirty="0" smtClean="0"/>
            </a:br>
            <a:r>
              <a:rPr lang="en-US" sz="2400" dirty="0" smtClean="0"/>
              <a:t>NUV	=	Non Use Value</a:t>
            </a:r>
            <a:br>
              <a:rPr lang="en-US" sz="2400" dirty="0" smtClean="0"/>
            </a:br>
            <a:r>
              <a:rPr lang="en-US" sz="2400" dirty="0" smtClean="0"/>
              <a:t>DUV 	=	Direct Use Value</a:t>
            </a:r>
            <a:br>
              <a:rPr lang="en-US" sz="2400" dirty="0" smtClean="0"/>
            </a:br>
            <a:r>
              <a:rPr lang="en-US" sz="2400" dirty="0" smtClean="0"/>
              <a:t>IUV	=	Indirect Use Value</a:t>
            </a:r>
            <a:r>
              <a:rPr lang="fi-FI" sz="2400" dirty="0" smtClean="0"/>
              <a:t/>
            </a:r>
            <a:br>
              <a:rPr lang="fi-FI" sz="2400" dirty="0" smtClean="0"/>
            </a:br>
            <a:r>
              <a:rPr lang="fi-FI" sz="2400" dirty="0" smtClean="0"/>
              <a:t>OV	=	Option Value (nilai pilihan)</a:t>
            </a:r>
            <a:r>
              <a:rPr lang="en-US" sz="2400" dirty="0" smtClean="0"/>
              <a:t/>
            </a:r>
            <a:br>
              <a:rPr lang="en-US" sz="2400" dirty="0" smtClean="0"/>
            </a:br>
            <a:r>
              <a:rPr lang="en-US" sz="2400" dirty="0" smtClean="0"/>
              <a:t>XV	=	</a:t>
            </a:r>
            <a:r>
              <a:rPr lang="en-US" sz="2400" dirty="0" err="1" smtClean="0"/>
              <a:t>Existance</a:t>
            </a:r>
            <a:r>
              <a:rPr lang="en-US" sz="2400" dirty="0" smtClean="0"/>
              <a:t> Value (</a:t>
            </a:r>
            <a:r>
              <a:rPr lang="en-US" sz="2400" dirty="0" err="1" smtClean="0"/>
              <a:t>nilai</a:t>
            </a:r>
            <a:r>
              <a:rPr lang="en-US" sz="2400" dirty="0" smtClean="0"/>
              <a:t> </a:t>
            </a:r>
            <a:r>
              <a:rPr lang="en-US" sz="2400" dirty="0" err="1" smtClean="0"/>
              <a:t>kehidupan</a:t>
            </a:r>
            <a:r>
              <a:rPr lang="en-US" sz="2400" dirty="0" smtClean="0"/>
              <a:t>)</a:t>
            </a:r>
            <a:br>
              <a:rPr lang="en-US" sz="2400" dirty="0" smtClean="0"/>
            </a:br>
            <a:r>
              <a:rPr lang="en-US" sz="2400" dirty="0" smtClean="0"/>
              <a:t>BV	=	Bequest Value (</a:t>
            </a:r>
            <a:r>
              <a:rPr lang="en-US" sz="2400" dirty="0" err="1" smtClean="0"/>
              <a:t>nilai</a:t>
            </a:r>
            <a:r>
              <a:rPr lang="en-US" sz="2400" dirty="0" smtClean="0"/>
              <a:t> </a:t>
            </a:r>
            <a:r>
              <a:rPr lang="en-US" sz="2400" dirty="0" err="1" smtClean="0"/>
              <a:t>warisan</a:t>
            </a:r>
            <a:r>
              <a:rPr lang="en-US"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amond(in)">
                                      <p:cBhvr>
                                        <p:cTn id="7"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304800"/>
            <a:ext cx="7910513" cy="5716588"/>
          </a:xfrm>
        </p:spPr>
        <p:txBody>
          <a:bodyPr/>
          <a:lstStyle/>
          <a:p>
            <a:r>
              <a:rPr lang="en-US" sz="2000" b="1" smtClean="0"/>
              <a:t>Gambar 3. Taksonomi ekonomi untuk valuasi sumberdaya lingkungan</a:t>
            </a:r>
          </a:p>
        </p:txBody>
      </p:sp>
      <p:sp>
        <p:nvSpPr>
          <p:cNvPr id="19459" name="Rectangle 3"/>
          <p:cNvSpPr>
            <a:spLocks noGrp="1" noChangeArrowheads="1"/>
          </p:cNvSpPr>
          <p:nvPr>
            <p:ph idx="1"/>
          </p:nvPr>
        </p:nvSpPr>
        <p:spPr>
          <a:xfrm>
            <a:off x="838200" y="5949950"/>
            <a:ext cx="7620000" cy="146050"/>
          </a:xfrm>
        </p:spPr>
        <p:txBody>
          <a:bodyPr>
            <a:normAutofit fontScale="62500" lnSpcReduction="20000"/>
          </a:bodyPr>
          <a:lstStyle/>
          <a:p>
            <a:pPr>
              <a:lnSpc>
                <a:spcPct val="80000"/>
              </a:lnSpc>
            </a:pPr>
            <a:endParaRPr lang="en-US" sz="800" smtClean="0"/>
          </a:p>
        </p:txBody>
      </p:sp>
      <p:sp>
        <p:nvSpPr>
          <p:cNvPr id="19460" name="Rectangle 5"/>
          <p:cNvSpPr>
            <a:spLocks noChangeArrowheads="1"/>
          </p:cNvSpPr>
          <p:nvPr/>
        </p:nvSpPr>
        <p:spPr bwMode="auto">
          <a:xfrm>
            <a:off x="0" y="1782763"/>
            <a:ext cx="9144000" cy="0"/>
          </a:xfrm>
          <a:prstGeom prst="rect">
            <a:avLst/>
          </a:prstGeom>
          <a:noFill/>
          <a:ln w="9525">
            <a:noFill/>
            <a:miter lim="800000"/>
            <a:headEnd/>
            <a:tailEnd/>
          </a:ln>
        </p:spPr>
        <p:txBody>
          <a:bodyPr wrap="none" anchor="ctr">
            <a:spAutoFit/>
          </a:bodyPr>
          <a:lstStyle/>
          <a:p>
            <a:pPr eaLnBrk="1" hangingPunct="1"/>
            <a:endParaRPr lang="en-US" sz="1800">
              <a:latin typeface="Arial" charset="0"/>
            </a:endParaRPr>
          </a:p>
        </p:txBody>
      </p:sp>
      <p:pic>
        <p:nvPicPr>
          <p:cNvPr id="19461" name="Picture 4"/>
          <p:cNvPicPr>
            <a:picLocks noChangeAspect="1" noChangeArrowheads="1"/>
          </p:cNvPicPr>
          <p:nvPr/>
        </p:nvPicPr>
        <p:blipFill>
          <a:blip r:embed="rId2">
            <a:lum bright="-12000" contrast="36000"/>
          </a:blip>
          <a:srcRect/>
          <a:stretch>
            <a:fillRect/>
          </a:stretch>
        </p:blipFill>
        <p:spPr bwMode="auto">
          <a:xfrm>
            <a:off x="684213" y="1341438"/>
            <a:ext cx="8135937" cy="4679950"/>
          </a:xfrm>
          <a:prstGeom prst="rect">
            <a:avLst/>
          </a:prstGeom>
          <a:noFill/>
          <a:ln w="9525">
            <a:noFill/>
            <a:miter lim="800000"/>
            <a:headEnd/>
            <a:tailEnd/>
          </a:ln>
        </p:spPr>
      </p:pic>
      <p:sp>
        <p:nvSpPr>
          <p:cNvPr id="50183" name="Text Box 7"/>
          <p:cNvSpPr txBox="1">
            <a:spLocks noChangeArrowheads="1"/>
          </p:cNvSpPr>
          <p:nvPr/>
        </p:nvSpPr>
        <p:spPr bwMode="auto">
          <a:xfrm>
            <a:off x="1116013" y="476250"/>
            <a:ext cx="7200900" cy="822325"/>
          </a:xfrm>
          <a:prstGeom prst="rect">
            <a:avLst/>
          </a:prstGeom>
          <a:noFill/>
          <a:ln w="9525">
            <a:noFill/>
            <a:miter lim="800000"/>
            <a:headEnd/>
            <a:tailEnd/>
          </a:ln>
        </p:spPr>
        <p:txBody>
          <a:bodyPr>
            <a:spAutoFit/>
          </a:bodyPr>
          <a:lstStyle/>
          <a:p>
            <a:pPr algn="ctr">
              <a:spcBef>
                <a:spcPct val="50000"/>
              </a:spcBef>
            </a:pPr>
            <a:r>
              <a:rPr lang="en-US" b="1"/>
              <a:t>Taksonomi ekonomi  untuk valuasi sumberdaya lingkungan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strips(downLeft)">
                                      <p:cBhvr>
                                        <p:cTn id="7"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algn="ctr"/>
            <a:r>
              <a:rPr lang="sv-SE" sz="2400" b="1" smtClean="0">
                <a:solidFill>
                  <a:srgbClr val="990000"/>
                </a:solidFill>
              </a:rPr>
              <a:t>Beberapa cara pengukuran yang dapat dilakukan menyangkut surplus konsumen dan surplus produsen.</a:t>
            </a:r>
            <a:r>
              <a:rPr lang="en-US" sz="2400" b="1" smtClean="0">
                <a:solidFill>
                  <a:srgbClr val="990000"/>
                </a:solidFill>
              </a:rPr>
              <a:t/>
            </a:r>
            <a:br>
              <a:rPr lang="en-US" sz="2400" b="1" smtClean="0">
                <a:solidFill>
                  <a:srgbClr val="990000"/>
                </a:solidFill>
              </a:rPr>
            </a:br>
            <a:endParaRPr lang="en-US" sz="2400" b="1" smtClean="0">
              <a:solidFill>
                <a:srgbClr val="990000"/>
              </a:solidFill>
            </a:endParaRPr>
          </a:p>
        </p:txBody>
      </p:sp>
      <p:sp>
        <p:nvSpPr>
          <p:cNvPr id="55299" name="Rectangle 3"/>
          <p:cNvSpPr>
            <a:spLocks noGrp="1" noChangeArrowheads="1"/>
          </p:cNvSpPr>
          <p:nvPr>
            <p:ph idx="1"/>
          </p:nvPr>
        </p:nvSpPr>
        <p:spPr/>
        <p:txBody>
          <a:bodyPr/>
          <a:lstStyle/>
          <a:p>
            <a:pPr>
              <a:lnSpc>
                <a:spcPct val="80000"/>
              </a:lnSpc>
              <a:buFontTx/>
              <a:buNone/>
            </a:pPr>
            <a:r>
              <a:rPr lang="en-US" sz="2400" b="1" smtClean="0">
                <a:solidFill>
                  <a:srgbClr val="FF0000"/>
                </a:solidFill>
              </a:rPr>
              <a:t>Surplus Konsumen</a:t>
            </a:r>
          </a:p>
          <a:p>
            <a:pPr>
              <a:lnSpc>
                <a:spcPct val="80000"/>
              </a:lnSpc>
            </a:pPr>
            <a:r>
              <a:rPr lang="en-US" sz="2400" smtClean="0"/>
              <a:t>Surplus konsumen adalah pengukuran kesejahteraan di tingkat konsumen yang diukur berdasarkan selisih keinginan membayar dari seseorang dengan apa yang sebenarnya dia bayar. Di dalam valuasi ekonomi sumberdaya, surplus konsumen ini dapat digunakan untuk mengukur besarnya kehilangan (</a:t>
            </a:r>
            <a:r>
              <a:rPr lang="en-US" sz="2400" i="1" smtClean="0"/>
              <a:t>loss</a:t>
            </a:r>
            <a:r>
              <a:rPr lang="en-US" sz="2400" smtClean="0"/>
              <a:t>) akibat kerusakan ekosistem dengan mengukur perubahan konsumer surplus.</a:t>
            </a:r>
          </a:p>
          <a:p>
            <a:pPr>
              <a:lnSpc>
                <a:spcPct val="80000"/>
              </a:lnSpc>
              <a:buFontTx/>
              <a:buNone/>
            </a:pPr>
            <a:r>
              <a:rPr lang="en-US" sz="2400" b="1" smtClean="0">
                <a:solidFill>
                  <a:srgbClr val="FF0000"/>
                </a:solidFill>
              </a:rPr>
              <a:t>Surplus Produsen</a:t>
            </a:r>
          </a:p>
          <a:p>
            <a:pPr>
              <a:lnSpc>
                <a:spcPct val="80000"/>
              </a:lnSpc>
            </a:pPr>
            <a:r>
              <a:rPr lang="en-US" sz="2400" smtClean="0"/>
              <a:t>Surplus produsen diukur dari sisi manfaat dan kehilangan dari sisi produsen atau pelaku ekonomi. Dalam bentuk yang sederhana, nilai ini dapat diukur tanpa harus mengetahui kurva penawaran dari barang yang diperdagangkan.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diamond(in)">
                                      <p:cBhvr>
                                        <p:cTn id="7" dur="2000"/>
                                        <p:tgtEl>
                                          <p:spTgt spid="55298"/>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5299">
                                            <p:txEl>
                                              <p:pRg st="0" end="0"/>
                                            </p:txEl>
                                          </p:spTgt>
                                        </p:tgtEl>
                                        <p:attrNameLst>
                                          <p:attrName>style.visibility</p:attrName>
                                        </p:attrNameLst>
                                      </p:cBhvr>
                                      <p:to>
                                        <p:strVal val="visible"/>
                                      </p:to>
                                    </p:set>
                                    <p:animEffect transition="in" filter="diamond(in)">
                                      <p:cBhvr>
                                        <p:cTn id="11" dur="2000"/>
                                        <p:tgtEl>
                                          <p:spTgt spid="55299">
                                            <p:txEl>
                                              <p:pRg st="0" end="0"/>
                                            </p:txEl>
                                          </p:spTgt>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5299">
                                            <p:txEl>
                                              <p:pRg st="1" end="1"/>
                                            </p:txEl>
                                          </p:spTgt>
                                        </p:tgtEl>
                                        <p:attrNameLst>
                                          <p:attrName>style.visibility</p:attrName>
                                        </p:attrNameLst>
                                      </p:cBhvr>
                                      <p:to>
                                        <p:strVal val="visible"/>
                                      </p:to>
                                    </p:set>
                                    <p:animEffect transition="in" filter="diamond(in)">
                                      <p:cBhvr>
                                        <p:cTn id="15" dur="2000"/>
                                        <p:tgtEl>
                                          <p:spTgt spid="55299">
                                            <p:txEl>
                                              <p:pRg st="1" end="1"/>
                                            </p:txEl>
                                          </p:spTgt>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Effect transition="in" filter="diamond(in)">
                                      <p:cBhvr>
                                        <p:cTn id="19" dur="2000"/>
                                        <p:tgtEl>
                                          <p:spTgt spid="55299">
                                            <p:txEl>
                                              <p:pRg st="2" end="2"/>
                                            </p:txEl>
                                          </p:spTgt>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55299">
                                            <p:txEl>
                                              <p:pRg st="3" end="3"/>
                                            </p:txEl>
                                          </p:spTgt>
                                        </p:tgtEl>
                                        <p:attrNameLst>
                                          <p:attrName>style.visibility</p:attrName>
                                        </p:attrNameLst>
                                      </p:cBhvr>
                                      <p:to>
                                        <p:strVal val="visible"/>
                                      </p:to>
                                    </p:set>
                                    <p:animEffect transition="in" filter="diamond(in)">
                                      <p:cBhvr>
                                        <p:cTn id="23" dur="20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827088" y="765175"/>
            <a:ext cx="7894637" cy="1803400"/>
          </a:xfrm>
          <a:prstGeom prst="rect">
            <a:avLst/>
          </a:prstGeom>
          <a:noFill/>
          <a:ln w="9525">
            <a:noFill/>
            <a:miter lim="800000"/>
            <a:headEnd/>
            <a:tailEnd/>
          </a:ln>
        </p:spPr>
        <p:txBody>
          <a:bodyPr>
            <a:spAutoFit/>
          </a:bodyPr>
          <a:lstStyle/>
          <a:p>
            <a:pPr eaLnBrk="1" hangingPunct="1"/>
            <a:r>
              <a:rPr lang="sv-SE" sz="1600">
                <a:solidFill>
                  <a:schemeClr val="bg1"/>
                </a:solidFill>
                <a:latin typeface="Arial" charset="0"/>
              </a:rPr>
              <a:t>Eksternalitas adalah dampak yang diterima oleh beberapa pihak sebagai akibat kegiatan  ekonomi, baik produksi, konsumsi atau transaksi yang dilakukan oleh pihak lain. Eksternalitas dapat disebut juga sebagai efek limpahan atau efek kepada pihak ketiga, artinya ada pengaruh dari suatu transaksi tertentu kepada pihak lain yang tidak terlibat transaksi. Dampak  dari suatu kegiatan atau transaksi ekonomi bisa bersifat positif (</a:t>
            </a:r>
            <a:r>
              <a:rPr lang="sv-SE" sz="1600" i="1">
                <a:solidFill>
                  <a:schemeClr val="bg1"/>
                </a:solidFill>
                <a:latin typeface="Arial" charset="0"/>
              </a:rPr>
              <a:t>positive external effects</a:t>
            </a:r>
            <a:r>
              <a:rPr lang="sv-SE" sz="1600">
                <a:solidFill>
                  <a:schemeClr val="bg1"/>
                </a:solidFill>
                <a:latin typeface="Arial" charset="0"/>
              </a:rPr>
              <a:t>, </a:t>
            </a:r>
            <a:r>
              <a:rPr lang="sv-SE" sz="1600" i="1">
                <a:solidFill>
                  <a:schemeClr val="bg1"/>
                </a:solidFill>
                <a:latin typeface="Arial" charset="0"/>
              </a:rPr>
              <a:t>external economic</a:t>
            </a:r>
            <a:r>
              <a:rPr lang="sv-SE" sz="1600">
                <a:solidFill>
                  <a:schemeClr val="bg1"/>
                </a:solidFill>
                <a:latin typeface="Arial" charset="0"/>
              </a:rPr>
              <a:t>) maupun bersifat negatif (</a:t>
            </a:r>
            <a:r>
              <a:rPr lang="sv-SE" sz="1600" i="1">
                <a:solidFill>
                  <a:schemeClr val="bg1"/>
                </a:solidFill>
                <a:latin typeface="Arial" charset="0"/>
              </a:rPr>
              <a:t>negative external effects</a:t>
            </a:r>
            <a:r>
              <a:rPr lang="sv-SE" sz="1600">
                <a:solidFill>
                  <a:schemeClr val="bg1"/>
                </a:solidFill>
                <a:latin typeface="Arial" charset="0"/>
              </a:rPr>
              <a:t>, </a:t>
            </a:r>
            <a:r>
              <a:rPr lang="sv-SE" sz="1600" i="1">
                <a:solidFill>
                  <a:schemeClr val="bg1"/>
                </a:solidFill>
                <a:latin typeface="Arial" charset="0"/>
              </a:rPr>
              <a:t>external diseconomic</a:t>
            </a:r>
            <a:r>
              <a:rPr lang="sv-SE" sz="1600">
                <a:solidFill>
                  <a:schemeClr val="bg1"/>
                </a:solidFill>
                <a:latin typeface="Arial" charset="0"/>
              </a:rPr>
              <a:t>).</a:t>
            </a:r>
            <a:endParaRPr lang="en-US" sz="1600">
              <a:solidFill>
                <a:schemeClr val="bg1"/>
              </a:solidFill>
              <a:latin typeface="Arial" charset="0"/>
            </a:endParaRPr>
          </a:p>
        </p:txBody>
      </p:sp>
      <p:sp>
        <p:nvSpPr>
          <p:cNvPr id="17414" name="Text Box 6"/>
          <p:cNvSpPr txBox="1">
            <a:spLocks noChangeArrowheads="1"/>
          </p:cNvSpPr>
          <p:nvPr/>
        </p:nvSpPr>
        <p:spPr bwMode="auto">
          <a:xfrm>
            <a:off x="971550" y="260350"/>
            <a:ext cx="3048000" cy="4572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defRPr/>
            </a:pPr>
            <a:r>
              <a:rPr lang="id-ID">
                <a:solidFill>
                  <a:schemeClr val="bg1"/>
                </a:solidFill>
                <a:latin typeface="Arial Black" pitchFamily="34" charset="0"/>
              </a:rPr>
              <a:t>EKSTERNALITAS</a:t>
            </a:r>
            <a:endParaRPr lang="en-US">
              <a:solidFill>
                <a:schemeClr val="bg1"/>
              </a:solidFill>
              <a:latin typeface="Arial Black" pitchFamily="34" charset="0"/>
            </a:endParaRPr>
          </a:p>
        </p:txBody>
      </p:sp>
      <p:sp>
        <p:nvSpPr>
          <p:cNvPr id="17416" name="Text Box 8"/>
          <p:cNvSpPr txBox="1">
            <a:spLocks noChangeArrowheads="1"/>
          </p:cNvSpPr>
          <p:nvPr/>
        </p:nvSpPr>
        <p:spPr bwMode="auto">
          <a:xfrm>
            <a:off x="879475" y="2774950"/>
            <a:ext cx="1579563" cy="396875"/>
          </a:xfrm>
          <a:prstGeom prst="rect">
            <a:avLst/>
          </a:prstGeom>
          <a:noFill/>
          <a:ln w="9525">
            <a:noFill/>
            <a:miter lim="800000"/>
            <a:headEnd/>
            <a:tailEnd/>
          </a:ln>
        </p:spPr>
        <p:txBody>
          <a:bodyPr wrap="none">
            <a:spAutoFit/>
          </a:bodyPr>
          <a:lstStyle/>
          <a:p>
            <a:pPr marL="449263" indent="-449263" eaLnBrk="1" hangingPunct="1">
              <a:buFont typeface="Wingdings" pitchFamily="2" charset="2"/>
              <a:buChar char="q"/>
            </a:pPr>
            <a:r>
              <a:rPr lang="id-ID" sz="2000">
                <a:solidFill>
                  <a:schemeClr val="bg1"/>
                </a:solidFill>
                <a:latin typeface="Arial" charset="0"/>
              </a:rPr>
              <a:t>Dampak</a:t>
            </a:r>
            <a:endParaRPr lang="en-US" sz="2000">
              <a:solidFill>
                <a:schemeClr val="bg1"/>
              </a:solidFill>
              <a:latin typeface="Arial" charset="0"/>
            </a:endParaRPr>
          </a:p>
        </p:txBody>
      </p:sp>
      <p:sp>
        <p:nvSpPr>
          <p:cNvPr id="17417" name="Text Box 9"/>
          <p:cNvSpPr txBox="1">
            <a:spLocks noChangeArrowheads="1"/>
          </p:cNvSpPr>
          <p:nvPr/>
        </p:nvSpPr>
        <p:spPr bwMode="auto">
          <a:xfrm>
            <a:off x="2428875" y="2787650"/>
            <a:ext cx="2503488" cy="641350"/>
          </a:xfrm>
          <a:prstGeom prst="rect">
            <a:avLst/>
          </a:prstGeom>
          <a:noFill/>
          <a:ln w="9525">
            <a:noFill/>
            <a:miter lim="800000"/>
            <a:headEnd/>
            <a:tailEnd/>
          </a:ln>
        </p:spPr>
        <p:txBody>
          <a:bodyPr wrap="none">
            <a:spAutoFit/>
          </a:bodyPr>
          <a:lstStyle/>
          <a:p>
            <a:pPr marL="261938" indent="-261938" eaLnBrk="1" hangingPunct="1">
              <a:buSzPct val="135000"/>
              <a:buFontTx/>
              <a:buChar char="•"/>
            </a:pPr>
            <a:r>
              <a:rPr lang="sv-SE" sz="1800">
                <a:solidFill>
                  <a:schemeClr val="bg1"/>
                </a:solidFill>
                <a:latin typeface="Arial" charset="0"/>
              </a:rPr>
              <a:t>Eksternalitas</a:t>
            </a:r>
            <a:r>
              <a:rPr lang="id-ID" sz="1800">
                <a:solidFill>
                  <a:schemeClr val="bg1"/>
                </a:solidFill>
                <a:latin typeface="Arial" charset="0"/>
              </a:rPr>
              <a:t> negatif</a:t>
            </a:r>
          </a:p>
          <a:p>
            <a:pPr marL="261938" indent="-261938" eaLnBrk="1" hangingPunct="1">
              <a:buSzPct val="135000"/>
              <a:buFontTx/>
              <a:buChar char="•"/>
            </a:pPr>
            <a:r>
              <a:rPr lang="sv-SE" sz="1800">
                <a:solidFill>
                  <a:schemeClr val="bg1"/>
                </a:solidFill>
                <a:latin typeface="Arial" charset="0"/>
              </a:rPr>
              <a:t>Eksternalitas</a:t>
            </a:r>
            <a:r>
              <a:rPr lang="id-ID" sz="1800">
                <a:solidFill>
                  <a:schemeClr val="bg1"/>
                </a:solidFill>
                <a:latin typeface="Arial" charset="0"/>
              </a:rPr>
              <a:t> positif</a:t>
            </a:r>
            <a:endParaRPr lang="en-US" sz="1800">
              <a:solidFill>
                <a:schemeClr val="bg1"/>
              </a:solidFill>
              <a:latin typeface="Arial" charset="0"/>
            </a:endParaRPr>
          </a:p>
        </p:txBody>
      </p:sp>
      <p:sp>
        <p:nvSpPr>
          <p:cNvPr id="17418" name="Text Box 10"/>
          <p:cNvSpPr txBox="1">
            <a:spLocks noChangeArrowheads="1"/>
          </p:cNvSpPr>
          <p:nvPr/>
        </p:nvSpPr>
        <p:spPr bwMode="auto">
          <a:xfrm>
            <a:off x="904875" y="3933825"/>
            <a:ext cx="2257425" cy="396875"/>
          </a:xfrm>
          <a:prstGeom prst="rect">
            <a:avLst/>
          </a:prstGeom>
          <a:noFill/>
          <a:ln w="9525">
            <a:noFill/>
            <a:miter lim="800000"/>
            <a:headEnd/>
            <a:tailEnd/>
          </a:ln>
        </p:spPr>
        <p:txBody>
          <a:bodyPr wrap="none">
            <a:spAutoFit/>
          </a:bodyPr>
          <a:lstStyle/>
          <a:p>
            <a:pPr marL="449263" indent="-449263" eaLnBrk="1" hangingPunct="1">
              <a:buFont typeface="Wingdings" pitchFamily="2" charset="2"/>
              <a:buChar char="q"/>
            </a:pPr>
            <a:r>
              <a:rPr lang="id-ID" sz="2000">
                <a:solidFill>
                  <a:schemeClr val="bg1"/>
                </a:solidFill>
                <a:latin typeface="Arial" charset="0"/>
              </a:rPr>
              <a:t>Jenis kegiatan</a:t>
            </a:r>
            <a:endParaRPr lang="en-US" sz="2000">
              <a:solidFill>
                <a:schemeClr val="bg1"/>
              </a:solidFill>
              <a:latin typeface="Arial" charset="0"/>
            </a:endParaRPr>
          </a:p>
        </p:txBody>
      </p:sp>
      <p:sp>
        <p:nvSpPr>
          <p:cNvPr id="17419" name="Text Box 11"/>
          <p:cNvSpPr txBox="1">
            <a:spLocks noChangeArrowheads="1"/>
          </p:cNvSpPr>
          <p:nvPr/>
        </p:nvSpPr>
        <p:spPr bwMode="auto">
          <a:xfrm>
            <a:off x="3319463" y="3933825"/>
            <a:ext cx="2846387" cy="915988"/>
          </a:xfrm>
          <a:prstGeom prst="rect">
            <a:avLst/>
          </a:prstGeom>
          <a:noFill/>
          <a:ln w="9525">
            <a:noFill/>
            <a:miter lim="800000"/>
            <a:headEnd/>
            <a:tailEnd/>
          </a:ln>
        </p:spPr>
        <p:txBody>
          <a:bodyPr wrap="none">
            <a:spAutoFit/>
          </a:bodyPr>
          <a:lstStyle/>
          <a:p>
            <a:pPr marL="261938" indent="-261938" eaLnBrk="1" hangingPunct="1">
              <a:buSzPct val="135000"/>
              <a:buFontTx/>
              <a:buChar char="•"/>
            </a:pPr>
            <a:r>
              <a:rPr lang="sv-SE" sz="1800">
                <a:solidFill>
                  <a:schemeClr val="bg1"/>
                </a:solidFill>
                <a:latin typeface="Arial" charset="0"/>
              </a:rPr>
              <a:t>Eksternalitas  produksi</a:t>
            </a:r>
          </a:p>
          <a:p>
            <a:pPr marL="261938" indent="-261938" eaLnBrk="1" hangingPunct="1">
              <a:buSzPct val="135000"/>
              <a:buFontTx/>
              <a:buChar char="•"/>
            </a:pPr>
            <a:r>
              <a:rPr lang="sv-SE" sz="1800">
                <a:solidFill>
                  <a:schemeClr val="bg1"/>
                </a:solidFill>
                <a:latin typeface="Arial" charset="0"/>
              </a:rPr>
              <a:t>Eksternalitas  konsumsi</a:t>
            </a:r>
          </a:p>
          <a:p>
            <a:pPr marL="261938" indent="-261938" eaLnBrk="1" hangingPunct="1">
              <a:buSzPct val="135000"/>
              <a:buFontTx/>
              <a:buChar char="•"/>
            </a:pPr>
            <a:r>
              <a:rPr lang="sv-SE" sz="1800">
                <a:solidFill>
                  <a:schemeClr val="bg1"/>
                </a:solidFill>
                <a:latin typeface="Arial" charset="0"/>
              </a:rPr>
              <a:t>Eksternalitas  distribusi</a:t>
            </a:r>
            <a:endParaRPr lang="en-US" sz="1800">
              <a:solidFill>
                <a:schemeClr val="bg1"/>
              </a:solidFill>
              <a:latin typeface="Arial" charset="0"/>
            </a:endParaRPr>
          </a:p>
        </p:txBody>
      </p:sp>
      <p:sp>
        <p:nvSpPr>
          <p:cNvPr id="17420" name="Text Box 12"/>
          <p:cNvSpPr txBox="1">
            <a:spLocks noChangeArrowheads="1"/>
          </p:cNvSpPr>
          <p:nvPr/>
        </p:nvSpPr>
        <p:spPr bwMode="auto">
          <a:xfrm>
            <a:off x="904875" y="5229225"/>
            <a:ext cx="2087563" cy="396875"/>
          </a:xfrm>
          <a:prstGeom prst="rect">
            <a:avLst/>
          </a:prstGeom>
          <a:noFill/>
          <a:ln w="9525">
            <a:noFill/>
            <a:miter lim="800000"/>
            <a:headEnd/>
            <a:tailEnd/>
          </a:ln>
        </p:spPr>
        <p:txBody>
          <a:bodyPr wrap="none">
            <a:spAutoFit/>
          </a:bodyPr>
          <a:lstStyle/>
          <a:p>
            <a:pPr marL="449263" indent="-449263" eaLnBrk="1" hangingPunct="1">
              <a:buFont typeface="Wingdings" pitchFamily="2" charset="2"/>
              <a:buChar char="q"/>
            </a:pPr>
            <a:r>
              <a:rPr lang="en-US" sz="2000">
                <a:solidFill>
                  <a:schemeClr val="bg1"/>
                </a:solidFill>
                <a:latin typeface="Arial" charset="0"/>
              </a:rPr>
              <a:t>Keberadaan </a:t>
            </a:r>
          </a:p>
        </p:txBody>
      </p:sp>
      <p:sp>
        <p:nvSpPr>
          <p:cNvPr id="17421" name="Text Box 13"/>
          <p:cNvSpPr txBox="1">
            <a:spLocks noChangeArrowheads="1"/>
          </p:cNvSpPr>
          <p:nvPr/>
        </p:nvSpPr>
        <p:spPr bwMode="auto">
          <a:xfrm>
            <a:off x="3348038" y="5373688"/>
            <a:ext cx="3189287" cy="915987"/>
          </a:xfrm>
          <a:prstGeom prst="rect">
            <a:avLst/>
          </a:prstGeom>
          <a:noFill/>
          <a:ln w="9525">
            <a:noFill/>
            <a:miter lim="800000"/>
            <a:headEnd/>
            <a:tailEnd/>
          </a:ln>
        </p:spPr>
        <p:txBody>
          <a:bodyPr wrap="none">
            <a:spAutoFit/>
          </a:bodyPr>
          <a:lstStyle/>
          <a:p>
            <a:pPr marL="261938" indent="-261938" eaLnBrk="1" hangingPunct="1">
              <a:buSzPct val="135000"/>
              <a:buFontTx/>
              <a:buChar char="•"/>
            </a:pPr>
            <a:r>
              <a:rPr lang="sv-SE" sz="1800">
                <a:solidFill>
                  <a:schemeClr val="bg1"/>
                </a:solidFill>
                <a:latin typeface="Arial" charset="0"/>
              </a:rPr>
              <a:t>Eksternalitas kepemilikan</a:t>
            </a:r>
          </a:p>
          <a:p>
            <a:pPr marL="261938" indent="-261938" eaLnBrk="1" hangingPunct="1">
              <a:buSzPct val="135000"/>
              <a:buFontTx/>
              <a:buChar char="•"/>
            </a:pPr>
            <a:r>
              <a:rPr lang="sv-SE" sz="1800">
                <a:solidFill>
                  <a:schemeClr val="bg1"/>
                </a:solidFill>
                <a:latin typeface="Arial" charset="0"/>
              </a:rPr>
              <a:t>Eksternalitas teknik</a:t>
            </a:r>
          </a:p>
          <a:p>
            <a:pPr marL="261938" indent="-261938" eaLnBrk="1" hangingPunct="1">
              <a:buSzPct val="135000"/>
              <a:buFontTx/>
              <a:buChar char="•"/>
            </a:pPr>
            <a:r>
              <a:rPr lang="sv-SE" sz="1800">
                <a:solidFill>
                  <a:schemeClr val="bg1"/>
                </a:solidFill>
                <a:latin typeface="Arial" charset="0"/>
              </a:rPr>
              <a:t>Eksternalitas barang publik</a:t>
            </a:r>
            <a:endParaRPr lang="en-US" sz="180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transition="in" filter="blinds(horizontal)">
                                      <p:cBhvr>
                                        <p:cTn id="10" dur="500"/>
                                        <p:tgtEl>
                                          <p:spTgt spid="17413"/>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7416"/>
                                        </p:tgtEl>
                                        <p:attrNameLst>
                                          <p:attrName>style.visibility</p:attrName>
                                        </p:attrNameLst>
                                      </p:cBhvr>
                                      <p:to>
                                        <p:strVal val="visible"/>
                                      </p:to>
                                    </p:set>
                                    <p:animEffect transition="in" filter="barn(inHorizontal)">
                                      <p:cBhvr>
                                        <p:cTn id="13" dur="500"/>
                                        <p:tgtEl>
                                          <p:spTgt spid="17416"/>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7417"/>
                                        </p:tgtEl>
                                        <p:attrNameLst>
                                          <p:attrName>style.visibility</p:attrName>
                                        </p:attrNameLst>
                                      </p:cBhvr>
                                      <p:to>
                                        <p:strVal val="visible"/>
                                      </p:to>
                                    </p:set>
                                    <p:animEffect transition="in" filter="barn(inHorizontal)">
                                      <p:cBhvr>
                                        <p:cTn id="16" dur="500"/>
                                        <p:tgtEl>
                                          <p:spTgt spid="17417"/>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7418"/>
                                        </p:tgtEl>
                                        <p:attrNameLst>
                                          <p:attrName>style.visibility</p:attrName>
                                        </p:attrNameLst>
                                      </p:cBhvr>
                                      <p:to>
                                        <p:strVal val="visible"/>
                                      </p:to>
                                    </p:set>
                                    <p:animEffect transition="in" filter="barn(inHorizontal)">
                                      <p:cBhvr>
                                        <p:cTn id="19" dur="500"/>
                                        <p:tgtEl>
                                          <p:spTgt spid="17418"/>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barn(inHorizontal)">
                                      <p:cBhvr>
                                        <p:cTn id="22" dur="500"/>
                                        <p:tgtEl>
                                          <p:spTgt spid="17419"/>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7420"/>
                                        </p:tgtEl>
                                        <p:attrNameLst>
                                          <p:attrName>style.visibility</p:attrName>
                                        </p:attrNameLst>
                                      </p:cBhvr>
                                      <p:to>
                                        <p:strVal val="visible"/>
                                      </p:to>
                                    </p:set>
                                    <p:animEffect transition="in" filter="barn(inHorizontal)">
                                      <p:cBhvr>
                                        <p:cTn id="25" dur="500"/>
                                        <p:tgtEl>
                                          <p:spTgt spid="17420"/>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7421"/>
                                        </p:tgtEl>
                                        <p:attrNameLst>
                                          <p:attrName>style.visibility</p:attrName>
                                        </p:attrNameLst>
                                      </p:cBhvr>
                                      <p:to>
                                        <p:strVal val="visible"/>
                                      </p:to>
                                    </p:set>
                                    <p:animEffect transition="in" filter="barn(inHorizontal)">
                                      <p:cBhvr>
                                        <p:cTn id="28"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6" grpId="0"/>
      <p:bldP spid="17417" grpId="0"/>
      <p:bldP spid="17418" grpId="0"/>
      <p:bldP spid="17419" grpId="0"/>
      <p:bldP spid="17420" grpId="0"/>
      <p:bldP spid="174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046163" y="404813"/>
            <a:ext cx="7197725" cy="396875"/>
          </a:xfrm>
          <a:prstGeom prst="rect">
            <a:avLst/>
          </a:prstGeom>
          <a:noFill/>
          <a:ln w="9525">
            <a:noFill/>
            <a:miter lim="800000"/>
            <a:headEnd/>
            <a:tailEnd/>
          </a:ln>
        </p:spPr>
        <p:txBody>
          <a:bodyPr wrap="none" anchor="ctr">
            <a:spAutoFit/>
          </a:bodyPr>
          <a:lstStyle/>
          <a:p>
            <a:pPr eaLnBrk="1" hangingPunct="1"/>
            <a:r>
              <a:rPr lang="pt-BR" sz="2000" b="1">
                <a:solidFill>
                  <a:schemeClr val="bg1"/>
                </a:solidFill>
                <a:latin typeface="Arial" charset="0"/>
              </a:rPr>
              <a:t>Penentuan Output Sebagai Dampak Adanya Eksternalitas.</a:t>
            </a:r>
          </a:p>
        </p:txBody>
      </p:sp>
      <p:sp>
        <p:nvSpPr>
          <p:cNvPr id="18490" name="Rectangle 58"/>
          <p:cNvSpPr>
            <a:spLocks noChangeArrowheads="1"/>
          </p:cNvSpPr>
          <p:nvPr/>
        </p:nvSpPr>
        <p:spPr bwMode="auto">
          <a:xfrm>
            <a:off x="611188" y="1125538"/>
            <a:ext cx="3300412" cy="825500"/>
          </a:xfrm>
          <a:prstGeom prst="rect">
            <a:avLst/>
          </a:prstGeom>
          <a:noFill/>
          <a:ln w="9525">
            <a:noFill/>
            <a:miter lim="800000"/>
            <a:headEnd/>
            <a:tailEnd/>
          </a:ln>
        </p:spPr>
        <p:txBody>
          <a:bodyPr wrap="none" anchor="ctr">
            <a:spAutoFit/>
          </a:bodyPr>
          <a:lstStyle/>
          <a:p>
            <a:pPr eaLnBrk="1" hangingPunct="1"/>
            <a:r>
              <a:rPr lang="pt-BR" sz="1600">
                <a:solidFill>
                  <a:schemeClr val="bg1"/>
                </a:solidFill>
                <a:latin typeface="Arial" charset="0"/>
                <a:ea typeface="Times New Roman" pitchFamily="18" charset="0"/>
                <a:cs typeface="Arial" charset="0"/>
              </a:rPr>
              <a:t>   </a:t>
            </a:r>
            <a:endParaRPr lang="en-US" sz="1600">
              <a:solidFill>
                <a:schemeClr val="bg1"/>
              </a:solidFill>
              <a:latin typeface="Arial" charset="0"/>
              <a:ea typeface="Times New Roman" pitchFamily="18" charset="0"/>
              <a:cs typeface="Arial" charset="0"/>
            </a:endParaRPr>
          </a:p>
          <a:p>
            <a:r>
              <a:rPr lang="pt-BR" sz="1600" u="sng">
                <a:solidFill>
                  <a:schemeClr val="bg1"/>
                </a:solidFill>
                <a:latin typeface="Arial" charset="0"/>
                <a:ea typeface="Times New Roman" pitchFamily="18" charset="0"/>
                <a:cs typeface="Arial" charset="0"/>
              </a:rPr>
              <a:t> Pada pasar persaingan sempurna</a:t>
            </a:r>
            <a:endParaRPr lang="en-US" sz="1600">
              <a:solidFill>
                <a:schemeClr val="bg1"/>
              </a:solidFill>
              <a:latin typeface="Arial" charset="0"/>
              <a:ea typeface="Times New Roman" pitchFamily="18" charset="0"/>
              <a:cs typeface="Arial" charset="0"/>
            </a:endParaRPr>
          </a:p>
          <a:p>
            <a:endParaRPr lang="en-US" sz="1600">
              <a:solidFill>
                <a:schemeClr val="bg1"/>
              </a:solidFill>
              <a:latin typeface="Arial" charset="0"/>
              <a:ea typeface="Times New Roman" pitchFamily="18" charset="0"/>
              <a:cs typeface="Arial" charset="0"/>
            </a:endParaRPr>
          </a:p>
        </p:txBody>
      </p:sp>
      <p:sp>
        <p:nvSpPr>
          <p:cNvPr id="18491" name="Rectangle 59"/>
          <p:cNvSpPr>
            <a:spLocks noChangeArrowheads="1"/>
          </p:cNvSpPr>
          <p:nvPr/>
        </p:nvSpPr>
        <p:spPr bwMode="auto">
          <a:xfrm>
            <a:off x="468313" y="4437063"/>
            <a:ext cx="3744912" cy="738664"/>
          </a:xfrm>
          <a:prstGeom prst="rect">
            <a:avLst/>
          </a:prstGeom>
          <a:noFill/>
          <a:ln w="9525">
            <a:noFill/>
            <a:miter lim="800000"/>
            <a:headEnd/>
            <a:tailEnd/>
          </a:ln>
        </p:spPr>
        <p:txBody>
          <a:bodyPr anchor="ctr">
            <a:spAutoFit/>
          </a:bodyPr>
          <a:lstStyle/>
          <a:p>
            <a:r>
              <a:rPr lang="pt-BR" sz="1400">
                <a:solidFill>
                  <a:schemeClr val="bg1"/>
                </a:solidFill>
                <a:latin typeface="Arial" charset="0"/>
                <a:ea typeface="Times New Roman" pitchFamily="18" charset="0"/>
                <a:cs typeface="Arial" charset="0"/>
              </a:rPr>
              <a:t>Harga awal sebesar P</a:t>
            </a:r>
            <a:r>
              <a:rPr lang="pt-BR" sz="1400" baseline="-30000">
                <a:solidFill>
                  <a:schemeClr val="bg1"/>
                </a:solidFill>
                <a:latin typeface="Arial" charset="0"/>
                <a:ea typeface="Times New Roman" pitchFamily="18" charset="0"/>
                <a:cs typeface="Arial" charset="0"/>
              </a:rPr>
              <a:t>1</a:t>
            </a:r>
            <a:r>
              <a:rPr lang="pt-BR" sz="1400">
                <a:solidFill>
                  <a:schemeClr val="bg1"/>
                </a:solidFill>
                <a:latin typeface="Arial" charset="0"/>
                <a:ea typeface="Times New Roman" pitchFamily="18" charset="0"/>
                <a:cs typeface="Arial" charset="0"/>
              </a:rPr>
              <a:t>, tetapi setelah ada biaya eksternalitas, maka tingkat harga meningkat menjadi P</a:t>
            </a:r>
            <a:r>
              <a:rPr lang="pt-BR" sz="1400" baseline="-30000">
                <a:solidFill>
                  <a:schemeClr val="bg1"/>
                </a:solidFill>
                <a:latin typeface="Arial" charset="0"/>
                <a:ea typeface="Times New Roman" pitchFamily="18" charset="0"/>
                <a:cs typeface="Arial" charset="0"/>
              </a:rPr>
              <a:t>2</a:t>
            </a:r>
            <a:r>
              <a:rPr lang="pt-BR" sz="1400">
                <a:solidFill>
                  <a:schemeClr val="bg1"/>
                </a:solidFill>
                <a:latin typeface="Arial" charset="0"/>
                <a:ea typeface="Times New Roman" pitchFamily="18" charset="0"/>
                <a:cs typeface="Arial" charset="0"/>
              </a:rPr>
              <a:t>. </a:t>
            </a:r>
          </a:p>
        </p:txBody>
      </p:sp>
      <p:grpSp>
        <p:nvGrpSpPr>
          <p:cNvPr id="2" name="Group 60"/>
          <p:cNvGrpSpPr>
            <a:grpSpLocks/>
          </p:cNvGrpSpPr>
          <p:nvPr/>
        </p:nvGrpSpPr>
        <p:grpSpPr bwMode="auto">
          <a:xfrm>
            <a:off x="398463" y="2060575"/>
            <a:ext cx="4173537" cy="2197100"/>
            <a:chOff x="3075" y="9981"/>
            <a:chExt cx="6573" cy="3459"/>
          </a:xfrm>
        </p:grpSpPr>
        <p:grpSp>
          <p:nvGrpSpPr>
            <p:cNvPr id="23583" name="Group 61"/>
            <p:cNvGrpSpPr>
              <a:grpSpLocks/>
            </p:cNvGrpSpPr>
            <p:nvPr/>
          </p:nvGrpSpPr>
          <p:grpSpPr bwMode="auto">
            <a:xfrm>
              <a:off x="3528" y="10023"/>
              <a:ext cx="3780" cy="3240"/>
              <a:chOff x="3528" y="10023"/>
              <a:chExt cx="3780" cy="3240"/>
            </a:xfrm>
          </p:grpSpPr>
          <p:sp>
            <p:nvSpPr>
              <p:cNvPr id="23594" name="Line 62"/>
              <p:cNvSpPr>
                <a:spLocks noChangeShapeType="1"/>
              </p:cNvSpPr>
              <p:nvPr/>
            </p:nvSpPr>
            <p:spPr bwMode="auto">
              <a:xfrm>
                <a:off x="3528" y="10023"/>
                <a:ext cx="0" cy="3060"/>
              </a:xfrm>
              <a:prstGeom prst="line">
                <a:avLst/>
              </a:prstGeom>
              <a:noFill/>
              <a:ln w="9525">
                <a:solidFill>
                  <a:srgbClr val="000000"/>
                </a:solidFill>
                <a:round/>
                <a:headEnd/>
                <a:tailEnd/>
              </a:ln>
            </p:spPr>
            <p:txBody>
              <a:bodyPr/>
              <a:lstStyle/>
              <a:p>
                <a:endParaRPr lang="en-US">
                  <a:solidFill>
                    <a:schemeClr val="bg1"/>
                  </a:solidFill>
                </a:endParaRPr>
              </a:p>
            </p:txBody>
          </p:sp>
          <p:sp>
            <p:nvSpPr>
              <p:cNvPr id="23595" name="Line 63"/>
              <p:cNvSpPr>
                <a:spLocks noChangeShapeType="1"/>
              </p:cNvSpPr>
              <p:nvPr/>
            </p:nvSpPr>
            <p:spPr bwMode="auto">
              <a:xfrm>
                <a:off x="3528" y="13083"/>
                <a:ext cx="3780" cy="0"/>
              </a:xfrm>
              <a:prstGeom prst="line">
                <a:avLst/>
              </a:prstGeom>
              <a:noFill/>
              <a:ln w="9525">
                <a:solidFill>
                  <a:srgbClr val="000000"/>
                </a:solidFill>
                <a:round/>
                <a:headEnd/>
                <a:tailEnd/>
              </a:ln>
            </p:spPr>
            <p:txBody>
              <a:bodyPr/>
              <a:lstStyle/>
              <a:p>
                <a:endParaRPr lang="en-US">
                  <a:solidFill>
                    <a:schemeClr val="bg1"/>
                  </a:solidFill>
                </a:endParaRPr>
              </a:p>
            </p:txBody>
          </p:sp>
          <p:sp>
            <p:nvSpPr>
              <p:cNvPr id="23596" name="Line 64"/>
              <p:cNvSpPr>
                <a:spLocks noChangeShapeType="1"/>
              </p:cNvSpPr>
              <p:nvPr/>
            </p:nvSpPr>
            <p:spPr bwMode="auto">
              <a:xfrm>
                <a:off x="3528" y="10245"/>
                <a:ext cx="3780" cy="3018"/>
              </a:xfrm>
              <a:prstGeom prst="line">
                <a:avLst/>
              </a:prstGeom>
              <a:noFill/>
              <a:ln w="9525">
                <a:solidFill>
                  <a:srgbClr val="000000"/>
                </a:solidFill>
                <a:round/>
                <a:headEnd/>
                <a:tailEnd/>
              </a:ln>
            </p:spPr>
            <p:txBody>
              <a:bodyPr/>
              <a:lstStyle/>
              <a:p>
                <a:endParaRPr lang="en-US">
                  <a:solidFill>
                    <a:schemeClr val="bg1"/>
                  </a:solidFill>
                </a:endParaRPr>
              </a:p>
            </p:txBody>
          </p:sp>
          <p:sp>
            <p:nvSpPr>
              <p:cNvPr id="23597" name="Freeform 65"/>
              <p:cNvSpPr>
                <a:spLocks/>
              </p:cNvSpPr>
              <p:nvPr/>
            </p:nvSpPr>
            <p:spPr bwMode="auto">
              <a:xfrm>
                <a:off x="3888" y="10245"/>
                <a:ext cx="1800" cy="1440"/>
              </a:xfrm>
              <a:custGeom>
                <a:avLst/>
                <a:gdLst>
                  <a:gd name="T0" fmla="*/ 0 w 1800"/>
                  <a:gd name="T1" fmla="*/ 1440 h 1440"/>
                  <a:gd name="T2" fmla="*/ 900 w 1800"/>
                  <a:gd name="T3" fmla="*/ 1080 h 1440"/>
                  <a:gd name="T4" fmla="*/ 1800 w 1800"/>
                  <a:gd name="T5" fmla="*/ 0 h 1440"/>
                  <a:gd name="T6" fmla="*/ 0 60000 65536"/>
                  <a:gd name="T7" fmla="*/ 0 60000 65536"/>
                  <a:gd name="T8" fmla="*/ 0 60000 65536"/>
                  <a:gd name="T9" fmla="*/ 0 w 1800"/>
                  <a:gd name="T10" fmla="*/ 0 h 1440"/>
                  <a:gd name="T11" fmla="*/ 1800 w 1800"/>
                  <a:gd name="T12" fmla="*/ 1440 h 1440"/>
                </a:gdLst>
                <a:ahLst/>
                <a:cxnLst>
                  <a:cxn ang="T6">
                    <a:pos x="T0" y="T1"/>
                  </a:cxn>
                  <a:cxn ang="T7">
                    <a:pos x="T2" y="T3"/>
                  </a:cxn>
                  <a:cxn ang="T8">
                    <a:pos x="T4" y="T5"/>
                  </a:cxn>
                </a:cxnLst>
                <a:rect l="T9" t="T10" r="T11" b="T12"/>
                <a:pathLst>
                  <a:path w="1800" h="1440">
                    <a:moveTo>
                      <a:pt x="0" y="1440"/>
                    </a:moveTo>
                    <a:cubicBezTo>
                      <a:pt x="300" y="1380"/>
                      <a:pt x="600" y="1320"/>
                      <a:pt x="900" y="1080"/>
                    </a:cubicBezTo>
                    <a:cubicBezTo>
                      <a:pt x="1200" y="840"/>
                      <a:pt x="1500" y="420"/>
                      <a:pt x="1800" y="0"/>
                    </a:cubicBezTo>
                  </a:path>
                </a:pathLst>
              </a:custGeom>
              <a:noFill/>
              <a:ln w="9525">
                <a:solidFill>
                  <a:srgbClr val="000000"/>
                </a:solidFill>
                <a:round/>
                <a:headEnd/>
                <a:tailEnd/>
              </a:ln>
            </p:spPr>
            <p:txBody>
              <a:bodyPr/>
              <a:lstStyle/>
              <a:p>
                <a:endParaRPr lang="en-US">
                  <a:solidFill>
                    <a:schemeClr val="bg1"/>
                  </a:solidFill>
                </a:endParaRPr>
              </a:p>
            </p:txBody>
          </p:sp>
          <p:sp>
            <p:nvSpPr>
              <p:cNvPr id="23598" name="Freeform 66"/>
              <p:cNvSpPr>
                <a:spLocks/>
              </p:cNvSpPr>
              <p:nvPr/>
            </p:nvSpPr>
            <p:spPr bwMode="auto">
              <a:xfrm>
                <a:off x="4428" y="10923"/>
                <a:ext cx="1800" cy="1440"/>
              </a:xfrm>
              <a:custGeom>
                <a:avLst/>
                <a:gdLst>
                  <a:gd name="T0" fmla="*/ 0 w 1800"/>
                  <a:gd name="T1" fmla="*/ 1440 h 1440"/>
                  <a:gd name="T2" fmla="*/ 900 w 1800"/>
                  <a:gd name="T3" fmla="*/ 1080 h 1440"/>
                  <a:gd name="T4" fmla="*/ 1800 w 1800"/>
                  <a:gd name="T5" fmla="*/ 0 h 1440"/>
                  <a:gd name="T6" fmla="*/ 0 60000 65536"/>
                  <a:gd name="T7" fmla="*/ 0 60000 65536"/>
                  <a:gd name="T8" fmla="*/ 0 60000 65536"/>
                  <a:gd name="T9" fmla="*/ 0 w 1800"/>
                  <a:gd name="T10" fmla="*/ 0 h 1440"/>
                  <a:gd name="T11" fmla="*/ 1800 w 1800"/>
                  <a:gd name="T12" fmla="*/ 1440 h 1440"/>
                </a:gdLst>
                <a:ahLst/>
                <a:cxnLst>
                  <a:cxn ang="T6">
                    <a:pos x="T0" y="T1"/>
                  </a:cxn>
                  <a:cxn ang="T7">
                    <a:pos x="T2" y="T3"/>
                  </a:cxn>
                  <a:cxn ang="T8">
                    <a:pos x="T4" y="T5"/>
                  </a:cxn>
                </a:cxnLst>
                <a:rect l="T9" t="T10" r="T11" b="T12"/>
                <a:pathLst>
                  <a:path w="1800" h="1440">
                    <a:moveTo>
                      <a:pt x="0" y="1440"/>
                    </a:moveTo>
                    <a:cubicBezTo>
                      <a:pt x="300" y="1380"/>
                      <a:pt x="600" y="1320"/>
                      <a:pt x="900" y="1080"/>
                    </a:cubicBezTo>
                    <a:cubicBezTo>
                      <a:pt x="1200" y="840"/>
                      <a:pt x="1500" y="420"/>
                      <a:pt x="1800" y="0"/>
                    </a:cubicBezTo>
                  </a:path>
                </a:pathLst>
              </a:custGeom>
              <a:noFill/>
              <a:ln w="9525">
                <a:solidFill>
                  <a:srgbClr val="000000"/>
                </a:solidFill>
                <a:round/>
                <a:headEnd/>
                <a:tailEnd/>
              </a:ln>
            </p:spPr>
            <p:txBody>
              <a:bodyPr/>
              <a:lstStyle/>
              <a:p>
                <a:endParaRPr lang="en-US">
                  <a:solidFill>
                    <a:schemeClr val="bg1"/>
                  </a:solidFill>
                </a:endParaRPr>
              </a:p>
            </p:txBody>
          </p:sp>
          <p:sp>
            <p:nvSpPr>
              <p:cNvPr id="23599" name="Line 67"/>
              <p:cNvSpPr>
                <a:spLocks noChangeShapeType="1"/>
              </p:cNvSpPr>
              <p:nvPr/>
            </p:nvSpPr>
            <p:spPr bwMode="auto">
              <a:xfrm>
                <a:off x="4788" y="11283"/>
                <a:ext cx="0" cy="1800"/>
              </a:xfrm>
              <a:prstGeom prst="line">
                <a:avLst/>
              </a:prstGeom>
              <a:noFill/>
              <a:ln w="9525" cap="rnd">
                <a:solidFill>
                  <a:srgbClr val="33CCCC"/>
                </a:solidFill>
                <a:prstDash val="sysDot"/>
                <a:round/>
                <a:headEnd/>
                <a:tailEnd/>
              </a:ln>
            </p:spPr>
            <p:txBody>
              <a:bodyPr/>
              <a:lstStyle/>
              <a:p>
                <a:endParaRPr lang="en-US">
                  <a:solidFill>
                    <a:schemeClr val="bg1"/>
                  </a:solidFill>
                </a:endParaRPr>
              </a:p>
            </p:txBody>
          </p:sp>
          <p:sp>
            <p:nvSpPr>
              <p:cNvPr id="23600" name="Line 68"/>
              <p:cNvSpPr>
                <a:spLocks noChangeShapeType="1"/>
              </p:cNvSpPr>
              <p:nvPr/>
            </p:nvSpPr>
            <p:spPr bwMode="auto">
              <a:xfrm flipH="1">
                <a:off x="3528" y="11283"/>
                <a:ext cx="1260" cy="0"/>
              </a:xfrm>
              <a:prstGeom prst="line">
                <a:avLst/>
              </a:prstGeom>
              <a:noFill/>
              <a:ln w="9525">
                <a:solidFill>
                  <a:srgbClr val="33CCCC"/>
                </a:solidFill>
                <a:round/>
                <a:headEnd/>
                <a:tailEnd/>
              </a:ln>
            </p:spPr>
            <p:txBody>
              <a:bodyPr/>
              <a:lstStyle/>
              <a:p>
                <a:endParaRPr lang="en-US">
                  <a:solidFill>
                    <a:schemeClr val="bg1"/>
                  </a:solidFill>
                </a:endParaRPr>
              </a:p>
            </p:txBody>
          </p:sp>
          <p:sp>
            <p:nvSpPr>
              <p:cNvPr id="23601" name="Line 69"/>
              <p:cNvSpPr>
                <a:spLocks noChangeShapeType="1"/>
              </p:cNvSpPr>
              <p:nvPr/>
            </p:nvSpPr>
            <p:spPr bwMode="auto">
              <a:xfrm flipH="1">
                <a:off x="3528" y="11823"/>
                <a:ext cx="1980" cy="0"/>
              </a:xfrm>
              <a:prstGeom prst="line">
                <a:avLst/>
              </a:prstGeom>
              <a:noFill/>
              <a:ln w="9525">
                <a:solidFill>
                  <a:srgbClr val="33CCCC"/>
                </a:solidFill>
                <a:round/>
                <a:headEnd/>
                <a:tailEnd/>
              </a:ln>
            </p:spPr>
            <p:txBody>
              <a:bodyPr/>
              <a:lstStyle/>
              <a:p>
                <a:endParaRPr lang="en-US">
                  <a:solidFill>
                    <a:schemeClr val="bg1"/>
                  </a:solidFill>
                </a:endParaRPr>
              </a:p>
            </p:txBody>
          </p:sp>
          <p:sp>
            <p:nvSpPr>
              <p:cNvPr id="23602" name="Line 70"/>
              <p:cNvSpPr>
                <a:spLocks noChangeShapeType="1"/>
              </p:cNvSpPr>
              <p:nvPr/>
            </p:nvSpPr>
            <p:spPr bwMode="auto">
              <a:xfrm>
                <a:off x="5508" y="11823"/>
                <a:ext cx="0" cy="1260"/>
              </a:xfrm>
              <a:prstGeom prst="line">
                <a:avLst/>
              </a:prstGeom>
              <a:noFill/>
              <a:ln w="9525">
                <a:solidFill>
                  <a:srgbClr val="33CCCC"/>
                </a:solidFill>
                <a:round/>
                <a:headEnd/>
                <a:tailEnd/>
              </a:ln>
            </p:spPr>
            <p:txBody>
              <a:bodyPr/>
              <a:lstStyle/>
              <a:p>
                <a:endParaRPr lang="en-US">
                  <a:solidFill>
                    <a:schemeClr val="bg1"/>
                  </a:solidFill>
                </a:endParaRPr>
              </a:p>
            </p:txBody>
          </p:sp>
          <p:sp>
            <p:nvSpPr>
              <p:cNvPr id="23603" name="Line 71"/>
              <p:cNvSpPr>
                <a:spLocks noChangeShapeType="1"/>
              </p:cNvSpPr>
              <p:nvPr/>
            </p:nvSpPr>
            <p:spPr bwMode="auto">
              <a:xfrm flipH="1" flipV="1">
                <a:off x="5508" y="10743"/>
                <a:ext cx="360" cy="360"/>
              </a:xfrm>
              <a:prstGeom prst="line">
                <a:avLst/>
              </a:prstGeom>
              <a:noFill/>
              <a:ln w="9525">
                <a:solidFill>
                  <a:srgbClr val="000000"/>
                </a:solidFill>
                <a:round/>
                <a:headEnd type="triangle" w="med" len="med"/>
                <a:tailEnd type="triangle" w="med" len="med"/>
              </a:ln>
            </p:spPr>
            <p:txBody>
              <a:bodyPr/>
              <a:lstStyle/>
              <a:p>
                <a:endParaRPr lang="en-US">
                  <a:solidFill>
                    <a:schemeClr val="bg1"/>
                  </a:solidFill>
                </a:endParaRPr>
              </a:p>
            </p:txBody>
          </p:sp>
        </p:grpSp>
        <p:sp>
          <p:nvSpPr>
            <p:cNvPr id="23584" name="Text Box 72"/>
            <p:cNvSpPr txBox="1">
              <a:spLocks noChangeArrowheads="1"/>
            </p:cNvSpPr>
            <p:nvPr/>
          </p:nvSpPr>
          <p:spPr bwMode="auto">
            <a:xfrm>
              <a:off x="3168" y="9981"/>
              <a:ext cx="360" cy="360"/>
            </a:xfrm>
            <a:prstGeom prst="rect">
              <a:avLst/>
            </a:prstGeom>
            <a:solidFill>
              <a:srgbClr val="FFFFFF"/>
            </a:solidFill>
            <a:ln w="9525">
              <a:noFill/>
              <a:miter lim="800000"/>
              <a:headEnd/>
              <a:tailEnd/>
            </a:ln>
          </p:spPr>
          <p:txBody>
            <a:bodyPr/>
            <a:lstStyle/>
            <a:p>
              <a:pPr eaLnBrk="1" hangingPunct="1"/>
              <a:r>
                <a:rPr lang="pt-BR" sz="1000" b="1">
                  <a:solidFill>
                    <a:schemeClr val="bg1"/>
                  </a:solidFill>
                  <a:latin typeface="Arial" charset="0"/>
                </a:rPr>
                <a:t>P</a:t>
              </a:r>
              <a:endParaRPr lang="en-US" sz="2000">
                <a:solidFill>
                  <a:schemeClr val="bg1"/>
                </a:solidFill>
                <a:latin typeface="Arial" charset="0"/>
              </a:endParaRPr>
            </a:p>
          </p:txBody>
        </p:sp>
        <p:sp>
          <p:nvSpPr>
            <p:cNvPr id="23585" name="Text Box 73"/>
            <p:cNvSpPr txBox="1">
              <a:spLocks noChangeArrowheads="1"/>
            </p:cNvSpPr>
            <p:nvPr/>
          </p:nvSpPr>
          <p:spPr bwMode="auto">
            <a:xfrm>
              <a:off x="3075" y="11061"/>
              <a:ext cx="540" cy="360"/>
            </a:xfrm>
            <a:prstGeom prst="rect">
              <a:avLst/>
            </a:prstGeom>
            <a:noFill/>
            <a:ln w="9525">
              <a:noFill/>
              <a:miter lim="800000"/>
              <a:headEnd/>
              <a:tailEnd/>
            </a:ln>
          </p:spPr>
          <p:txBody>
            <a:bodyPr/>
            <a:lstStyle/>
            <a:p>
              <a:pPr eaLnBrk="1" hangingPunct="1"/>
              <a:r>
                <a:rPr lang="pt-BR" sz="1000" b="1">
                  <a:solidFill>
                    <a:schemeClr val="bg1"/>
                  </a:solidFill>
                  <a:latin typeface="Arial" charset="0"/>
                </a:rPr>
                <a:t>P</a:t>
              </a:r>
              <a:r>
                <a:rPr lang="pt-BR" sz="1000" b="1" baseline="-25000">
                  <a:solidFill>
                    <a:schemeClr val="bg1"/>
                  </a:solidFill>
                  <a:latin typeface="Arial" charset="0"/>
                </a:rPr>
                <a:t>2</a:t>
              </a:r>
              <a:endParaRPr lang="en-US" sz="2000">
                <a:solidFill>
                  <a:schemeClr val="bg1"/>
                </a:solidFill>
                <a:latin typeface="Arial" charset="0"/>
              </a:endParaRPr>
            </a:p>
          </p:txBody>
        </p:sp>
        <p:sp>
          <p:nvSpPr>
            <p:cNvPr id="23586" name="Text Box 74"/>
            <p:cNvSpPr txBox="1">
              <a:spLocks noChangeArrowheads="1"/>
            </p:cNvSpPr>
            <p:nvPr/>
          </p:nvSpPr>
          <p:spPr bwMode="auto">
            <a:xfrm>
              <a:off x="5688" y="9981"/>
              <a:ext cx="3960" cy="540"/>
            </a:xfrm>
            <a:prstGeom prst="rect">
              <a:avLst/>
            </a:prstGeom>
            <a:noFill/>
            <a:ln w="9525">
              <a:noFill/>
              <a:miter lim="800000"/>
              <a:headEnd/>
              <a:tailEnd/>
            </a:ln>
          </p:spPr>
          <p:txBody>
            <a:bodyPr/>
            <a:lstStyle/>
            <a:p>
              <a:pPr eaLnBrk="1" hangingPunct="1"/>
              <a:r>
                <a:rPr lang="pt-BR" sz="1000" b="1">
                  <a:solidFill>
                    <a:schemeClr val="bg1"/>
                  </a:solidFill>
                  <a:latin typeface="Arial" charset="0"/>
                </a:rPr>
                <a:t>MSC = MPC + biaya eksternalitas</a:t>
              </a:r>
              <a:endParaRPr lang="en-US" sz="2000">
                <a:solidFill>
                  <a:schemeClr val="bg1"/>
                </a:solidFill>
                <a:latin typeface="Arial" charset="0"/>
              </a:endParaRPr>
            </a:p>
          </p:txBody>
        </p:sp>
        <p:sp>
          <p:nvSpPr>
            <p:cNvPr id="23587" name="Text Box 75"/>
            <p:cNvSpPr txBox="1">
              <a:spLocks noChangeArrowheads="1"/>
            </p:cNvSpPr>
            <p:nvPr/>
          </p:nvSpPr>
          <p:spPr bwMode="auto">
            <a:xfrm>
              <a:off x="6228" y="10701"/>
              <a:ext cx="1440" cy="540"/>
            </a:xfrm>
            <a:prstGeom prst="rect">
              <a:avLst/>
            </a:prstGeom>
            <a:noFill/>
            <a:ln w="9525">
              <a:noFill/>
              <a:miter lim="800000"/>
              <a:headEnd/>
              <a:tailEnd/>
            </a:ln>
          </p:spPr>
          <p:txBody>
            <a:bodyPr/>
            <a:lstStyle/>
            <a:p>
              <a:pPr eaLnBrk="1" hangingPunct="1"/>
              <a:r>
                <a:rPr lang="pt-BR" sz="1000" b="1">
                  <a:solidFill>
                    <a:schemeClr val="bg1"/>
                  </a:solidFill>
                  <a:latin typeface="Arial" charset="0"/>
                </a:rPr>
                <a:t>MPC</a:t>
              </a:r>
              <a:endParaRPr lang="en-US" sz="2000">
                <a:solidFill>
                  <a:schemeClr val="bg1"/>
                </a:solidFill>
                <a:latin typeface="Arial" charset="0"/>
              </a:endParaRPr>
            </a:p>
          </p:txBody>
        </p:sp>
        <p:sp>
          <p:nvSpPr>
            <p:cNvPr id="23588" name="Text Box 76"/>
            <p:cNvSpPr txBox="1">
              <a:spLocks noChangeArrowheads="1"/>
            </p:cNvSpPr>
            <p:nvPr/>
          </p:nvSpPr>
          <p:spPr bwMode="auto">
            <a:xfrm>
              <a:off x="5688" y="11061"/>
              <a:ext cx="1800" cy="540"/>
            </a:xfrm>
            <a:prstGeom prst="rect">
              <a:avLst/>
            </a:prstGeom>
            <a:noFill/>
            <a:ln w="9525">
              <a:noFill/>
              <a:miter lim="800000"/>
              <a:headEnd/>
              <a:tailEnd/>
            </a:ln>
          </p:spPr>
          <p:txBody>
            <a:bodyPr/>
            <a:lstStyle/>
            <a:p>
              <a:pPr eaLnBrk="1" hangingPunct="1"/>
              <a:r>
                <a:rPr lang="pt-BR" sz="1000" b="1">
                  <a:solidFill>
                    <a:schemeClr val="bg1"/>
                  </a:solidFill>
                  <a:latin typeface="Arial" charset="0"/>
                </a:rPr>
                <a:t>Eksternalitas</a:t>
              </a:r>
              <a:endParaRPr lang="en-US" sz="2000">
                <a:solidFill>
                  <a:schemeClr val="bg1"/>
                </a:solidFill>
                <a:latin typeface="Arial" charset="0"/>
              </a:endParaRPr>
            </a:p>
          </p:txBody>
        </p:sp>
        <p:sp>
          <p:nvSpPr>
            <p:cNvPr id="23589" name="Text Box 77"/>
            <p:cNvSpPr txBox="1">
              <a:spLocks noChangeArrowheads="1"/>
            </p:cNvSpPr>
            <p:nvPr/>
          </p:nvSpPr>
          <p:spPr bwMode="auto">
            <a:xfrm>
              <a:off x="6228" y="12141"/>
              <a:ext cx="1440" cy="540"/>
            </a:xfrm>
            <a:prstGeom prst="rect">
              <a:avLst/>
            </a:prstGeom>
            <a:noFill/>
            <a:ln w="9525">
              <a:noFill/>
              <a:miter lim="800000"/>
              <a:headEnd/>
              <a:tailEnd/>
            </a:ln>
          </p:spPr>
          <p:txBody>
            <a:bodyPr/>
            <a:lstStyle/>
            <a:p>
              <a:pPr eaLnBrk="1" hangingPunct="1"/>
              <a:r>
                <a:rPr lang="pt-BR" sz="1000" b="1">
                  <a:solidFill>
                    <a:schemeClr val="bg1"/>
                  </a:solidFill>
                  <a:latin typeface="Arial" charset="0"/>
                </a:rPr>
                <a:t>AR = D =MR</a:t>
              </a:r>
              <a:endParaRPr lang="en-US" sz="2000">
                <a:solidFill>
                  <a:schemeClr val="bg1"/>
                </a:solidFill>
                <a:latin typeface="Arial" charset="0"/>
              </a:endParaRPr>
            </a:p>
          </p:txBody>
        </p:sp>
        <p:sp>
          <p:nvSpPr>
            <p:cNvPr id="23590" name="Text Box 78"/>
            <p:cNvSpPr txBox="1">
              <a:spLocks noChangeArrowheads="1"/>
            </p:cNvSpPr>
            <p:nvPr/>
          </p:nvSpPr>
          <p:spPr bwMode="auto">
            <a:xfrm>
              <a:off x="3075" y="11601"/>
              <a:ext cx="540" cy="360"/>
            </a:xfrm>
            <a:prstGeom prst="rect">
              <a:avLst/>
            </a:prstGeom>
            <a:noFill/>
            <a:ln w="9525">
              <a:noFill/>
              <a:miter lim="800000"/>
              <a:headEnd/>
              <a:tailEnd/>
            </a:ln>
          </p:spPr>
          <p:txBody>
            <a:bodyPr/>
            <a:lstStyle/>
            <a:p>
              <a:pPr eaLnBrk="1" hangingPunct="1"/>
              <a:r>
                <a:rPr lang="pt-BR" sz="1000" b="1">
                  <a:solidFill>
                    <a:schemeClr val="bg1"/>
                  </a:solidFill>
                  <a:latin typeface="Arial" charset="0"/>
                </a:rPr>
                <a:t>P</a:t>
              </a:r>
              <a:r>
                <a:rPr lang="pt-BR" sz="1000" b="1" baseline="-25000">
                  <a:solidFill>
                    <a:schemeClr val="bg1"/>
                  </a:solidFill>
                  <a:latin typeface="Arial" charset="0"/>
                </a:rPr>
                <a:t>1</a:t>
              </a:r>
              <a:endParaRPr lang="en-US" sz="2000">
                <a:solidFill>
                  <a:schemeClr val="bg1"/>
                </a:solidFill>
                <a:latin typeface="Arial" charset="0"/>
              </a:endParaRPr>
            </a:p>
          </p:txBody>
        </p:sp>
        <p:sp>
          <p:nvSpPr>
            <p:cNvPr id="23591" name="Text Box 79"/>
            <p:cNvSpPr txBox="1">
              <a:spLocks noChangeArrowheads="1"/>
            </p:cNvSpPr>
            <p:nvPr/>
          </p:nvSpPr>
          <p:spPr bwMode="auto">
            <a:xfrm>
              <a:off x="4515" y="13080"/>
              <a:ext cx="540" cy="360"/>
            </a:xfrm>
            <a:prstGeom prst="rect">
              <a:avLst/>
            </a:prstGeom>
            <a:noFill/>
            <a:ln w="9525">
              <a:noFill/>
              <a:miter lim="800000"/>
              <a:headEnd/>
              <a:tailEnd/>
            </a:ln>
          </p:spPr>
          <p:txBody>
            <a:bodyPr/>
            <a:lstStyle/>
            <a:p>
              <a:pPr eaLnBrk="1" hangingPunct="1"/>
              <a:r>
                <a:rPr lang="pt-BR" sz="1000" b="1">
                  <a:solidFill>
                    <a:schemeClr val="bg1"/>
                  </a:solidFill>
                  <a:latin typeface="Arial" charset="0"/>
                </a:rPr>
                <a:t>Q</a:t>
              </a:r>
              <a:endParaRPr lang="en-US" sz="2000">
                <a:solidFill>
                  <a:schemeClr val="bg1"/>
                </a:solidFill>
                <a:latin typeface="Arial" charset="0"/>
              </a:endParaRPr>
            </a:p>
          </p:txBody>
        </p:sp>
        <p:sp>
          <p:nvSpPr>
            <p:cNvPr id="23592" name="Text Box 80"/>
            <p:cNvSpPr txBox="1">
              <a:spLocks noChangeArrowheads="1"/>
            </p:cNvSpPr>
            <p:nvPr/>
          </p:nvSpPr>
          <p:spPr bwMode="auto">
            <a:xfrm>
              <a:off x="5148" y="13080"/>
              <a:ext cx="540" cy="360"/>
            </a:xfrm>
            <a:prstGeom prst="rect">
              <a:avLst/>
            </a:prstGeom>
            <a:noFill/>
            <a:ln w="9525">
              <a:noFill/>
              <a:miter lim="800000"/>
              <a:headEnd/>
              <a:tailEnd/>
            </a:ln>
          </p:spPr>
          <p:txBody>
            <a:bodyPr/>
            <a:lstStyle/>
            <a:p>
              <a:pPr eaLnBrk="1" hangingPunct="1"/>
              <a:r>
                <a:rPr lang="pt-BR" sz="1000" b="1">
                  <a:solidFill>
                    <a:schemeClr val="bg1"/>
                  </a:solidFill>
                  <a:latin typeface="Arial" charset="0"/>
                </a:rPr>
                <a:t>Q</a:t>
              </a:r>
              <a:r>
                <a:rPr lang="pt-BR" sz="1000" b="1" baseline="-25000">
                  <a:solidFill>
                    <a:schemeClr val="bg1"/>
                  </a:solidFill>
                  <a:latin typeface="Arial" charset="0"/>
                </a:rPr>
                <a:t>1</a:t>
              </a:r>
              <a:endParaRPr lang="en-US" sz="2000">
                <a:solidFill>
                  <a:schemeClr val="bg1"/>
                </a:solidFill>
                <a:latin typeface="Arial" charset="0"/>
              </a:endParaRPr>
            </a:p>
          </p:txBody>
        </p:sp>
        <p:sp>
          <p:nvSpPr>
            <p:cNvPr id="23593" name="Text Box 81"/>
            <p:cNvSpPr txBox="1">
              <a:spLocks noChangeArrowheads="1"/>
            </p:cNvSpPr>
            <p:nvPr/>
          </p:nvSpPr>
          <p:spPr bwMode="auto">
            <a:xfrm>
              <a:off x="6588" y="13080"/>
              <a:ext cx="540" cy="360"/>
            </a:xfrm>
            <a:prstGeom prst="rect">
              <a:avLst/>
            </a:prstGeom>
            <a:noFill/>
            <a:ln w="9525">
              <a:noFill/>
              <a:miter lim="800000"/>
              <a:headEnd/>
              <a:tailEnd/>
            </a:ln>
          </p:spPr>
          <p:txBody>
            <a:bodyPr/>
            <a:lstStyle/>
            <a:p>
              <a:pPr eaLnBrk="1" hangingPunct="1"/>
              <a:r>
                <a:rPr lang="pt-BR" sz="1000" b="1">
                  <a:solidFill>
                    <a:schemeClr val="bg1"/>
                  </a:solidFill>
                  <a:latin typeface="Arial" charset="0"/>
                </a:rPr>
                <a:t>Q</a:t>
              </a:r>
              <a:r>
                <a:rPr lang="pt-BR" sz="1000" b="1" baseline="-25000">
                  <a:solidFill>
                    <a:schemeClr val="bg1"/>
                  </a:solidFill>
                  <a:latin typeface="Arial" charset="0"/>
                </a:rPr>
                <a:t>2</a:t>
              </a:r>
              <a:endParaRPr lang="en-US" sz="2000">
                <a:solidFill>
                  <a:schemeClr val="bg1"/>
                </a:solidFill>
                <a:latin typeface="Arial" charset="0"/>
              </a:endParaRPr>
            </a:p>
          </p:txBody>
        </p:sp>
      </p:grpSp>
      <p:grpSp>
        <p:nvGrpSpPr>
          <p:cNvPr id="4" name="Group 82"/>
          <p:cNvGrpSpPr>
            <a:grpSpLocks/>
          </p:cNvGrpSpPr>
          <p:nvPr/>
        </p:nvGrpSpPr>
        <p:grpSpPr bwMode="auto">
          <a:xfrm>
            <a:off x="4643438" y="1989138"/>
            <a:ext cx="4010025" cy="2381250"/>
            <a:chOff x="3075" y="5220"/>
            <a:chExt cx="6315" cy="3750"/>
          </a:xfrm>
        </p:grpSpPr>
        <p:sp>
          <p:nvSpPr>
            <p:cNvPr id="23561" name="Line 83"/>
            <p:cNvSpPr>
              <a:spLocks noChangeShapeType="1"/>
            </p:cNvSpPr>
            <p:nvPr/>
          </p:nvSpPr>
          <p:spPr bwMode="auto">
            <a:xfrm>
              <a:off x="3528" y="5470"/>
              <a:ext cx="0" cy="3060"/>
            </a:xfrm>
            <a:prstGeom prst="line">
              <a:avLst/>
            </a:prstGeom>
            <a:noFill/>
            <a:ln w="9525">
              <a:solidFill>
                <a:srgbClr val="000000"/>
              </a:solidFill>
              <a:round/>
              <a:headEnd/>
              <a:tailEnd/>
            </a:ln>
          </p:spPr>
          <p:txBody>
            <a:bodyPr/>
            <a:lstStyle/>
            <a:p>
              <a:endParaRPr lang="en-US">
                <a:solidFill>
                  <a:schemeClr val="bg1"/>
                </a:solidFill>
              </a:endParaRPr>
            </a:p>
          </p:txBody>
        </p:sp>
        <p:sp>
          <p:nvSpPr>
            <p:cNvPr id="23562" name="Line 84"/>
            <p:cNvSpPr>
              <a:spLocks noChangeShapeType="1"/>
            </p:cNvSpPr>
            <p:nvPr/>
          </p:nvSpPr>
          <p:spPr bwMode="auto">
            <a:xfrm>
              <a:off x="3528" y="8529"/>
              <a:ext cx="3780" cy="0"/>
            </a:xfrm>
            <a:prstGeom prst="line">
              <a:avLst/>
            </a:prstGeom>
            <a:noFill/>
            <a:ln w="9525">
              <a:solidFill>
                <a:srgbClr val="000000"/>
              </a:solidFill>
              <a:round/>
              <a:headEnd/>
              <a:tailEnd/>
            </a:ln>
          </p:spPr>
          <p:txBody>
            <a:bodyPr/>
            <a:lstStyle/>
            <a:p>
              <a:endParaRPr lang="en-US">
                <a:solidFill>
                  <a:schemeClr val="bg1"/>
                </a:solidFill>
              </a:endParaRPr>
            </a:p>
          </p:txBody>
        </p:sp>
        <p:sp>
          <p:nvSpPr>
            <p:cNvPr id="23563" name="Line 85"/>
            <p:cNvSpPr>
              <a:spLocks noChangeShapeType="1"/>
            </p:cNvSpPr>
            <p:nvPr/>
          </p:nvSpPr>
          <p:spPr bwMode="auto">
            <a:xfrm>
              <a:off x="3528" y="5692"/>
              <a:ext cx="3780" cy="3018"/>
            </a:xfrm>
            <a:prstGeom prst="line">
              <a:avLst/>
            </a:prstGeom>
            <a:noFill/>
            <a:ln w="9525">
              <a:solidFill>
                <a:srgbClr val="000000"/>
              </a:solidFill>
              <a:round/>
              <a:headEnd/>
              <a:tailEnd/>
            </a:ln>
          </p:spPr>
          <p:txBody>
            <a:bodyPr/>
            <a:lstStyle/>
            <a:p>
              <a:endParaRPr lang="en-US">
                <a:solidFill>
                  <a:schemeClr val="bg1"/>
                </a:solidFill>
              </a:endParaRPr>
            </a:p>
          </p:txBody>
        </p:sp>
        <p:sp>
          <p:nvSpPr>
            <p:cNvPr id="23564" name="Line 86"/>
            <p:cNvSpPr>
              <a:spLocks noChangeShapeType="1"/>
            </p:cNvSpPr>
            <p:nvPr/>
          </p:nvSpPr>
          <p:spPr bwMode="auto">
            <a:xfrm flipH="1" flipV="1">
              <a:off x="3528" y="5701"/>
              <a:ext cx="1620" cy="2880"/>
            </a:xfrm>
            <a:prstGeom prst="line">
              <a:avLst/>
            </a:prstGeom>
            <a:noFill/>
            <a:ln w="9525">
              <a:solidFill>
                <a:srgbClr val="000000"/>
              </a:solidFill>
              <a:round/>
              <a:headEnd/>
              <a:tailEnd/>
            </a:ln>
          </p:spPr>
          <p:txBody>
            <a:bodyPr/>
            <a:lstStyle/>
            <a:p>
              <a:endParaRPr lang="en-US">
                <a:solidFill>
                  <a:schemeClr val="bg1"/>
                </a:solidFill>
              </a:endParaRPr>
            </a:p>
          </p:txBody>
        </p:sp>
        <p:sp>
          <p:nvSpPr>
            <p:cNvPr id="23565" name="Freeform 87"/>
            <p:cNvSpPr>
              <a:spLocks/>
            </p:cNvSpPr>
            <p:nvPr/>
          </p:nvSpPr>
          <p:spPr bwMode="auto">
            <a:xfrm>
              <a:off x="3888" y="5692"/>
              <a:ext cx="1800" cy="1440"/>
            </a:xfrm>
            <a:custGeom>
              <a:avLst/>
              <a:gdLst>
                <a:gd name="T0" fmla="*/ 0 w 1800"/>
                <a:gd name="T1" fmla="*/ 1440 h 1440"/>
                <a:gd name="T2" fmla="*/ 900 w 1800"/>
                <a:gd name="T3" fmla="*/ 1080 h 1440"/>
                <a:gd name="T4" fmla="*/ 1800 w 1800"/>
                <a:gd name="T5" fmla="*/ 0 h 1440"/>
                <a:gd name="T6" fmla="*/ 0 60000 65536"/>
                <a:gd name="T7" fmla="*/ 0 60000 65536"/>
                <a:gd name="T8" fmla="*/ 0 60000 65536"/>
                <a:gd name="T9" fmla="*/ 0 w 1800"/>
                <a:gd name="T10" fmla="*/ 0 h 1440"/>
                <a:gd name="T11" fmla="*/ 1800 w 1800"/>
                <a:gd name="T12" fmla="*/ 1440 h 1440"/>
              </a:gdLst>
              <a:ahLst/>
              <a:cxnLst>
                <a:cxn ang="T6">
                  <a:pos x="T0" y="T1"/>
                </a:cxn>
                <a:cxn ang="T7">
                  <a:pos x="T2" y="T3"/>
                </a:cxn>
                <a:cxn ang="T8">
                  <a:pos x="T4" y="T5"/>
                </a:cxn>
              </a:cxnLst>
              <a:rect l="T9" t="T10" r="T11" b="T12"/>
              <a:pathLst>
                <a:path w="1800" h="1440">
                  <a:moveTo>
                    <a:pt x="0" y="1440"/>
                  </a:moveTo>
                  <a:cubicBezTo>
                    <a:pt x="300" y="1380"/>
                    <a:pt x="600" y="1320"/>
                    <a:pt x="900" y="1080"/>
                  </a:cubicBezTo>
                  <a:cubicBezTo>
                    <a:pt x="1200" y="840"/>
                    <a:pt x="1500" y="420"/>
                    <a:pt x="1800" y="0"/>
                  </a:cubicBezTo>
                </a:path>
              </a:pathLst>
            </a:custGeom>
            <a:noFill/>
            <a:ln w="9525">
              <a:solidFill>
                <a:srgbClr val="000000"/>
              </a:solidFill>
              <a:round/>
              <a:headEnd/>
              <a:tailEnd/>
            </a:ln>
          </p:spPr>
          <p:txBody>
            <a:bodyPr/>
            <a:lstStyle/>
            <a:p>
              <a:endParaRPr lang="en-US">
                <a:solidFill>
                  <a:schemeClr val="bg1"/>
                </a:solidFill>
              </a:endParaRPr>
            </a:p>
          </p:txBody>
        </p:sp>
        <p:sp>
          <p:nvSpPr>
            <p:cNvPr id="23566" name="Freeform 88"/>
            <p:cNvSpPr>
              <a:spLocks/>
            </p:cNvSpPr>
            <p:nvPr/>
          </p:nvSpPr>
          <p:spPr bwMode="auto">
            <a:xfrm>
              <a:off x="4428" y="6241"/>
              <a:ext cx="1800" cy="1440"/>
            </a:xfrm>
            <a:custGeom>
              <a:avLst/>
              <a:gdLst>
                <a:gd name="T0" fmla="*/ 0 w 1800"/>
                <a:gd name="T1" fmla="*/ 1440 h 1440"/>
                <a:gd name="T2" fmla="*/ 900 w 1800"/>
                <a:gd name="T3" fmla="*/ 1080 h 1440"/>
                <a:gd name="T4" fmla="*/ 1800 w 1800"/>
                <a:gd name="T5" fmla="*/ 0 h 1440"/>
                <a:gd name="T6" fmla="*/ 0 60000 65536"/>
                <a:gd name="T7" fmla="*/ 0 60000 65536"/>
                <a:gd name="T8" fmla="*/ 0 60000 65536"/>
                <a:gd name="T9" fmla="*/ 0 w 1800"/>
                <a:gd name="T10" fmla="*/ 0 h 1440"/>
                <a:gd name="T11" fmla="*/ 1800 w 1800"/>
                <a:gd name="T12" fmla="*/ 1440 h 1440"/>
              </a:gdLst>
              <a:ahLst/>
              <a:cxnLst>
                <a:cxn ang="T6">
                  <a:pos x="T0" y="T1"/>
                </a:cxn>
                <a:cxn ang="T7">
                  <a:pos x="T2" y="T3"/>
                </a:cxn>
                <a:cxn ang="T8">
                  <a:pos x="T4" y="T5"/>
                </a:cxn>
              </a:cxnLst>
              <a:rect l="T9" t="T10" r="T11" b="T12"/>
              <a:pathLst>
                <a:path w="1800" h="1440">
                  <a:moveTo>
                    <a:pt x="0" y="1440"/>
                  </a:moveTo>
                  <a:cubicBezTo>
                    <a:pt x="300" y="1380"/>
                    <a:pt x="600" y="1320"/>
                    <a:pt x="900" y="1080"/>
                  </a:cubicBezTo>
                  <a:cubicBezTo>
                    <a:pt x="1200" y="840"/>
                    <a:pt x="1500" y="420"/>
                    <a:pt x="1800" y="0"/>
                  </a:cubicBezTo>
                </a:path>
              </a:pathLst>
            </a:custGeom>
            <a:noFill/>
            <a:ln w="9525">
              <a:solidFill>
                <a:srgbClr val="000000"/>
              </a:solidFill>
              <a:round/>
              <a:headEnd/>
              <a:tailEnd/>
            </a:ln>
          </p:spPr>
          <p:txBody>
            <a:bodyPr/>
            <a:lstStyle/>
            <a:p>
              <a:endParaRPr lang="en-US">
                <a:solidFill>
                  <a:schemeClr val="bg1"/>
                </a:solidFill>
              </a:endParaRPr>
            </a:p>
          </p:txBody>
        </p:sp>
        <p:sp>
          <p:nvSpPr>
            <p:cNvPr id="23567" name="Line 89"/>
            <p:cNvSpPr>
              <a:spLocks noChangeShapeType="1"/>
            </p:cNvSpPr>
            <p:nvPr/>
          </p:nvSpPr>
          <p:spPr bwMode="auto">
            <a:xfrm>
              <a:off x="4248" y="6249"/>
              <a:ext cx="0" cy="2281"/>
            </a:xfrm>
            <a:prstGeom prst="line">
              <a:avLst/>
            </a:prstGeom>
            <a:noFill/>
            <a:ln w="9525" cap="rnd">
              <a:solidFill>
                <a:srgbClr val="33CCCC"/>
              </a:solidFill>
              <a:prstDash val="sysDot"/>
              <a:round/>
              <a:headEnd/>
              <a:tailEnd/>
            </a:ln>
          </p:spPr>
          <p:txBody>
            <a:bodyPr/>
            <a:lstStyle/>
            <a:p>
              <a:endParaRPr lang="en-US">
                <a:solidFill>
                  <a:schemeClr val="bg1"/>
                </a:solidFill>
              </a:endParaRPr>
            </a:p>
          </p:txBody>
        </p:sp>
        <p:sp>
          <p:nvSpPr>
            <p:cNvPr id="23568" name="Line 90"/>
            <p:cNvSpPr>
              <a:spLocks noChangeShapeType="1"/>
            </p:cNvSpPr>
            <p:nvPr/>
          </p:nvSpPr>
          <p:spPr bwMode="auto">
            <a:xfrm flipH="1">
              <a:off x="3528" y="6249"/>
              <a:ext cx="720" cy="0"/>
            </a:xfrm>
            <a:prstGeom prst="line">
              <a:avLst/>
            </a:prstGeom>
            <a:noFill/>
            <a:ln w="9525" cap="rnd">
              <a:solidFill>
                <a:srgbClr val="33CCCC"/>
              </a:solidFill>
              <a:prstDash val="sysDot"/>
              <a:round/>
              <a:headEnd/>
              <a:tailEnd/>
            </a:ln>
          </p:spPr>
          <p:txBody>
            <a:bodyPr/>
            <a:lstStyle/>
            <a:p>
              <a:endParaRPr lang="en-US">
                <a:solidFill>
                  <a:schemeClr val="bg1"/>
                </a:solidFill>
              </a:endParaRPr>
            </a:p>
          </p:txBody>
        </p:sp>
        <p:sp>
          <p:nvSpPr>
            <p:cNvPr id="23569" name="Line 91"/>
            <p:cNvSpPr>
              <a:spLocks noChangeShapeType="1"/>
            </p:cNvSpPr>
            <p:nvPr/>
          </p:nvSpPr>
          <p:spPr bwMode="auto">
            <a:xfrm>
              <a:off x="5328" y="6241"/>
              <a:ext cx="540" cy="360"/>
            </a:xfrm>
            <a:prstGeom prst="line">
              <a:avLst/>
            </a:prstGeom>
            <a:noFill/>
            <a:ln w="9525">
              <a:solidFill>
                <a:srgbClr val="000000"/>
              </a:solidFill>
              <a:round/>
              <a:headEnd type="triangle" w="med" len="med"/>
              <a:tailEnd type="triangle" w="med" len="med"/>
            </a:ln>
          </p:spPr>
          <p:txBody>
            <a:bodyPr/>
            <a:lstStyle/>
            <a:p>
              <a:endParaRPr lang="en-US">
                <a:solidFill>
                  <a:schemeClr val="bg1"/>
                </a:solidFill>
              </a:endParaRPr>
            </a:p>
          </p:txBody>
        </p:sp>
        <p:sp>
          <p:nvSpPr>
            <p:cNvPr id="23570" name="Line 92"/>
            <p:cNvSpPr>
              <a:spLocks noChangeShapeType="1"/>
            </p:cNvSpPr>
            <p:nvPr/>
          </p:nvSpPr>
          <p:spPr bwMode="auto">
            <a:xfrm>
              <a:off x="4608" y="6601"/>
              <a:ext cx="0" cy="1921"/>
            </a:xfrm>
            <a:prstGeom prst="line">
              <a:avLst/>
            </a:prstGeom>
            <a:noFill/>
            <a:ln w="9525" cap="rnd">
              <a:solidFill>
                <a:srgbClr val="33CCCC"/>
              </a:solidFill>
              <a:prstDash val="sysDot"/>
              <a:round/>
              <a:headEnd/>
              <a:tailEnd/>
            </a:ln>
          </p:spPr>
          <p:txBody>
            <a:bodyPr/>
            <a:lstStyle/>
            <a:p>
              <a:endParaRPr lang="en-US">
                <a:solidFill>
                  <a:schemeClr val="bg1"/>
                </a:solidFill>
              </a:endParaRPr>
            </a:p>
          </p:txBody>
        </p:sp>
        <p:sp>
          <p:nvSpPr>
            <p:cNvPr id="23571" name="Line 93"/>
            <p:cNvSpPr>
              <a:spLocks noChangeShapeType="1"/>
            </p:cNvSpPr>
            <p:nvPr/>
          </p:nvSpPr>
          <p:spPr bwMode="auto">
            <a:xfrm flipH="1">
              <a:off x="3528" y="6601"/>
              <a:ext cx="1080" cy="0"/>
            </a:xfrm>
            <a:prstGeom prst="line">
              <a:avLst/>
            </a:prstGeom>
            <a:noFill/>
            <a:ln w="9525" cap="rnd">
              <a:solidFill>
                <a:srgbClr val="33CCCC"/>
              </a:solidFill>
              <a:prstDash val="sysDot"/>
              <a:round/>
              <a:headEnd/>
              <a:tailEnd/>
            </a:ln>
          </p:spPr>
          <p:txBody>
            <a:bodyPr/>
            <a:lstStyle/>
            <a:p>
              <a:endParaRPr lang="en-US">
                <a:solidFill>
                  <a:schemeClr val="bg1"/>
                </a:solidFill>
              </a:endParaRPr>
            </a:p>
          </p:txBody>
        </p:sp>
        <p:sp>
          <p:nvSpPr>
            <p:cNvPr id="23572" name="Text Box 94"/>
            <p:cNvSpPr txBox="1">
              <a:spLocks noChangeArrowheads="1"/>
            </p:cNvSpPr>
            <p:nvPr/>
          </p:nvSpPr>
          <p:spPr bwMode="auto">
            <a:xfrm>
              <a:off x="3168" y="5481"/>
              <a:ext cx="360" cy="360"/>
            </a:xfrm>
            <a:prstGeom prst="rect">
              <a:avLst/>
            </a:prstGeom>
            <a:solidFill>
              <a:srgbClr val="FFFFFF"/>
            </a:solidFill>
            <a:ln w="9525">
              <a:noFill/>
              <a:miter lim="800000"/>
              <a:headEnd/>
              <a:tailEnd/>
            </a:ln>
          </p:spPr>
          <p:txBody>
            <a:bodyPr/>
            <a:lstStyle/>
            <a:p>
              <a:pPr eaLnBrk="1" hangingPunct="1"/>
              <a:r>
                <a:rPr lang="pt-BR" sz="1000" b="1">
                  <a:solidFill>
                    <a:schemeClr val="bg1"/>
                  </a:solidFill>
                  <a:latin typeface="Arial" charset="0"/>
                </a:rPr>
                <a:t>P</a:t>
              </a:r>
              <a:endParaRPr lang="en-US" sz="2000">
                <a:solidFill>
                  <a:schemeClr val="bg1"/>
                </a:solidFill>
                <a:latin typeface="Arial" charset="0"/>
              </a:endParaRPr>
            </a:p>
          </p:txBody>
        </p:sp>
        <p:sp>
          <p:nvSpPr>
            <p:cNvPr id="23573" name="Text Box 95"/>
            <p:cNvSpPr txBox="1">
              <a:spLocks noChangeArrowheads="1"/>
            </p:cNvSpPr>
            <p:nvPr/>
          </p:nvSpPr>
          <p:spPr bwMode="auto">
            <a:xfrm>
              <a:off x="3075" y="6201"/>
              <a:ext cx="540" cy="360"/>
            </a:xfrm>
            <a:prstGeom prst="rect">
              <a:avLst/>
            </a:prstGeom>
            <a:noFill/>
            <a:ln w="9525">
              <a:noFill/>
              <a:miter lim="800000"/>
              <a:headEnd/>
              <a:tailEnd/>
            </a:ln>
          </p:spPr>
          <p:txBody>
            <a:bodyPr/>
            <a:lstStyle/>
            <a:p>
              <a:pPr eaLnBrk="1" hangingPunct="1"/>
              <a:r>
                <a:rPr lang="pt-BR" sz="1000" b="1">
                  <a:solidFill>
                    <a:schemeClr val="bg1"/>
                  </a:solidFill>
                  <a:latin typeface="Arial" charset="0"/>
                </a:rPr>
                <a:t>P</a:t>
              </a:r>
              <a:r>
                <a:rPr lang="pt-BR" sz="1000" b="1" baseline="-25000">
                  <a:solidFill>
                    <a:schemeClr val="bg1"/>
                  </a:solidFill>
                  <a:latin typeface="Arial" charset="0"/>
                </a:rPr>
                <a:t>2</a:t>
              </a:r>
              <a:endParaRPr lang="en-US" sz="2000">
                <a:solidFill>
                  <a:schemeClr val="bg1"/>
                </a:solidFill>
                <a:latin typeface="Arial" charset="0"/>
              </a:endParaRPr>
            </a:p>
          </p:txBody>
        </p:sp>
        <p:sp>
          <p:nvSpPr>
            <p:cNvPr id="23574" name="Text Box 96"/>
            <p:cNvSpPr txBox="1">
              <a:spLocks noChangeArrowheads="1"/>
            </p:cNvSpPr>
            <p:nvPr/>
          </p:nvSpPr>
          <p:spPr bwMode="auto">
            <a:xfrm>
              <a:off x="3075" y="6561"/>
              <a:ext cx="540" cy="360"/>
            </a:xfrm>
            <a:prstGeom prst="rect">
              <a:avLst/>
            </a:prstGeom>
            <a:noFill/>
            <a:ln w="9525">
              <a:noFill/>
              <a:miter lim="800000"/>
              <a:headEnd/>
              <a:tailEnd/>
            </a:ln>
          </p:spPr>
          <p:txBody>
            <a:bodyPr/>
            <a:lstStyle/>
            <a:p>
              <a:pPr eaLnBrk="1" hangingPunct="1"/>
              <a:r>
                <a:rPr lang="pt-BR" sz="1000" b="1">
                  <a:solidFill>
                    <a:schemeClr val="bg1"/>
                  </a:solidFill>
                  <a:latin typeface="Arial" charset="0"/>
                </a:rPr>
                <a:t>P</a:t>
              </a:r>
              <a:r>
                <a:rPr lang="pt-BR" sz="1000" b="1" baseline="-25000">
                  <a:solidFill>
                    <a:schemeClr val="bg1"/>
                  </a:solidFill>
                  <a:latin typeface="Arial" charset="0"/>
                </a:rPr>
                <a:t>1</a:t>
              </a:r>
              <a:endParaRPr lang="en-US" sz="2000">
                <a:solidFill>
                  <a:schemeClr val="bg1"/>
                </a:solidFill>
                <a:latin typeface="Arial" charset="0"/>
              </a:endParaRPr>
            </a:p>
          </p:txBody>
        </p:sp>
        <p:sp>
          <p:nvSpPr>
            <p:cNvPr id="23575" name="Text Box 97"/>
            <p:cNvSpPr txBox="1">
              <a:spLocks noChangeArrowheads="1"/>
            </p:cNvSpPr>
            <p:nvPr/>
          </p:nvSpPr>
          <p:spPr bwMode="auto">
            <a:xfrm>
              <a:off x="5430" y="5220"/>
              <a:ext cx="3960" cy="540"/>
            </a:xfrm>
            <a:prstGeom prst="rect">
              <a:avLst/>
            </a:prstGeom>
            <a:noFill/>
            <a:ln w="9525">
              <a:noFill/>
              <a:miter lim="800000"/>
              <a:headEnd/>
              <a:tailEnd/>
            </a:ln>
          </p:spPr>
          <p:txBody>
            <a:bodyPr/>
            <a:lstStyle/>
            <a:p>
              <a:pPr eaLnBrk="1" hangingPunct="1"/>
              <a:r>
                <a:rPr lang="pt-BR" sz="1000" b="1">
                  <a:solidFill>
                    <a:schemeClr val="bg1"/>
                  </a:solidFill>
                  <a:latin typeface="Arial" charset="0"/>
                </a:rPr>
                <a:t>MSC = MPC + biaya eksternalitas</a:t>
              </a:r>
              <a:endParaRPr lang="en-US" sz="2000">
                <a:solidFill>
                  <a:schemeClr val="bg1"/>
                </a:solidFill>
                <a:latin typeface="Arial" charset="0"/>
              </a:endParaRPr>
            </a:p>
          </p:txBody>
        </p:sp>
        <p:sp>
          <p:nvSpPr>
            <p:cNvPr id="23576" name="Text Box 98"/>
            <p:cNvSpPr txBox="1">
              <a:spLocks noChangeArrowheads="1"/>
            </p:cNvSpPr>
            <p:nvPr/>
          </p:nvSpPr>
          <p:spPr bwMode="auto">
            <a:xfrm>
              <a:off x="6408" y="6201"/>
              <a:ext cx="1440" cy="540"/>
            </a:xfrm>
            <a:prstGeom prst="rect">
              <a:avLst/>
            </a:prstGeom>
            <a:noFill/>
            <a:ln w="9525">
              <a:noFill/>
              <a:miter lim="800000"/>
              <a:headEnd/>
              <a:tailEnd/>
            </a:ln>
          </p:spPr>
          <p:txBody>
            <a:bodyPr/>
            <a:lstStyle/>
            <a:p>
              <a:pPr eaLnBrk="1" hangingPunct="1"/>
              <a:r>
                <a:rPr lang="pt-BR" sz="1000" b="1">
                  <a:solidFill>
                    <a:schemeClr val="bg1"/>
                  </a:solidFill>
                  <a:latin typeface="Arial" charset="0"/>
                </a:rPr>
                <a:t>MPC</a:t>
              </a:r>
              <a:endParaRPr lang="en-US" sz="2000">
                <a:solidFill>
                  <a:schemeClr val="bg1"/>
                </a:solidFill>
                <a:latin typeface="Arial" charset="0"/>
              </a:endParaRPr>
            </a:p>
          </p:txBody>
        </p:sp>
        <p:sp>
          <p:nvSpPr>
            <p:cNvPr id="23577" name="Text Box 99"/>
            <p:cNvSpPr txBox="1">
              <a:spLocks noChangeArrowheads="1"/>
            </p:cNvSpPr>
            <p:nvPr/>
          </p:nvSpPr>
          <p:spPr bwMode="auto">
            <a:xfrm>
              <a:off x="4428" y="6561"/>
              <a:ext cx="1800" cy="540"/>
            </a:xfrm>
            <a:prstGeom prst="rect">
              <a:avLst/>
            </a:prstGeom>
            <a:noFill/>
            <a:ln w="9525">
              <a:noFill/>
              <a:miter lim="800000"/>
              <a:headEnd/>
              <a:tailEnd/>
            </a:ln>
          </p:spPr>
          <p:txBody>
            <a:bodyPr/>
            <a:lstStyle/>
            <a:p>
              <a:pPr eaLnBrk="1" hangingPunct="1"/>
              <a:r>
                <a:rPr lang="pt-BR" sz="1000" b="1">
                  <a:solidFill>
                    <a:schemeClr val="bg1"/>
                  </a:solidFill>
                  <a:latin typeface="Arial" charset="0"/>
                </a:rPr>
                <a:t>Eksternalitas</a:t>
              </a:r>
              <a:endParaRPr lang="en-US" sz="2000">
                <a:solidFill>
                  <a:schemeClr val="bg1"/>
                </a:solidFill>
                <a:latin typeface="Arial" charset="0"/>
              </a:endParaRPr>
            </a:p>
          </p:txBody>
        </p:sp>
        <p:sp>
          <p:nvSpPr>
            <p:cNvPr id="23578" name="Text Box 100"/>
            <p:cNvSpPr txBox="1">
              <a:spLocks noChangeArrowheads="1"/>
            </p:cNvSpPr>
            <p:nvPr/>
          </p:nvSpPr>
          <p:spPr bwMode="auto">
            <a:xfrm>
              <a:off x="6705" y="7875"/>
              <a:ext cx="1440" cy="540"/>
            </a:xfrm>
            <a:prstGeom prst="rect">
              <a:avLst/>
            </a:prstGeom>
            <a:noFill/>
            <a:ln w="9525">
              <a:noFill/>
              <a:miter lim="800000"/>
              <a:headEnd/>
              <a:tailEnd/>
            </a:ln>
          </p:spPr>
          <p:txBody>
            <a:bodyPr/>
            <a:lstStyle/>
            <a:p>
              <a:pPr eaLnBrk="1" hangingPunct="1"/>
              <a:r>
                <a:rPr lang="pt-BR" sz="1000" b="1">
                  <a:solidFill>
                    <a:schemeClr val="bg1"/>
                  </a:solidFill>
                  <a:latin typeface="Arial" charset="0"/>
                </a:rPr>
                <a:t>AR = D </a:t>
              </a:r>
              <a:endParaRPr lang="en-US" sz="2000">
                <a:solidFill>
                  <a:schemeClr val="bg1"/>
                </a:solidFill>
                <a:latin typeface="Arial" charset="0"/>
              </a:endParaRPr>
            </a:p>
          </p:txBody>
        </p:sp>
        <p:sp>
          <p:nvSpPr>
            <p:cNvPr id="23579" name="Text Box 101"/>
            <p:cNvSpPr txBox="1">
              <a:spLocks noChangeArrowheads="1"/>
            </p:cNvSpPr>
            <p:nvPr/>
          </p:nvSpPr>
          <p:spPr bwMode="auto">
            <a:xfrm>
              <a:off x="4953" y="7971"/>
              <a:ext cx="1440" cy="540"/>
            </a:xfrm>
            <a:prstGeom prst="rect">
              <a:avLst/>
            </a:prstGeom>
            <a:noFill/>
            <a:ln w="9525">
              <a:noFill/>
              <a:miter lim="800000"/>
              <a:headEnd/>
              <a:tailEnd/>
            </a:ln>
          </p:spPr>
          <p:txBody>
            <a:bodyPr/>
            <a:lstStyle/>
            <a:p>
              <a:pPr eaLnBrk="1" hangingPunct="1"/>
              <a:r>
                <a:rPr lang="pt-BR" sz="1000" b="1">
                  <a:solidFill>
                    <a:schemeClr val="bg1"/>
                  </a:solidFill>
                  <a:latin typeface="Arial" charset="0"/>
                </a:rPr>
                <a:t>MR</a:t>
              </a:r>
              <a:endParaRPr lang="en-US" sz="2000">
                <a:solidFill>
                  <a:schemeClr val="bg1"/>
                </a:solidFill>
                <a:latin typeface="Arial" charset="0"/>
              </a:endParaRPr>
            </a:p>
          </p:txBody>
        </p:sp>
        <p:sp>
          <p:nvSpPr>
            <p:cNvPr id="23580" name="Text Box 102"/>
            <p:cNvSpPr txBox="1">
              <a:spLocks noChangeArrowheads="1"/>
            </p:cNvSpPr>
            <p:nvPr/>
          </p:nvSpPr>
          <p:spPr bwMode="auto">
            <a:xfrm>
              <a:off x="7260" y="8604"/>
              <a:ext cx="540" cy="360"/>
            </a:xfrm>
            <a:prstGeom prst="rect">
              <a:avLst/>
            </a:prstGeom>
            <a:noFill/>
            <a:ln w="9525">
              <a:noFill/>
              <a:miter lim="800000"/>
              <a:headEnd/>
              <a:tailEnd/>
            </a:ln>
          </p:spPr>
          <p:txBody>
            <a:bodyPr/>
            <a:lstStyle/>
            <a:p>
              <a:pPr eaLnBrk="1" hangingPunct="1"/>
              <a:r>
                <a:rPr lang="pt-BR" sz="1000" b="1">
                  <a:solidFill>
                    <a:schemeClr val="bg1"/>
                  </a:solidFill>
                  <a:latin typeface="Arial" charset="0"/>
                </a:rPr>
                <a:t>Q</a:t>
              </a:r>
              <a:endParaRPr lang="en-US" sz="2000">
                <a:solidFill>
                  <a:schemeClr val="bg1"/>
                </a:solidFill>
                <a:latin typeface="Arial" charset="0"/>
              </a:endParaRPr>
            </a:p>
          </p:txBody>
        </p:sp>
        <p:sp>
          <p:nvSpPr>
            <p:cNvPr id="23581" name="Text Box 103"/>
            <p:cNvSpPr txBox="1">
              <a:spLocks noChangeArrowheads="1"/>
            </p:cNvSpPr>
            <p:nvPr/>
          </p:nvSpPr>
          <p:spPr bwMode="auto">
            <a:xfrm>
              <a:off x="4323" y="8610"/>
              <a:ext cx="540" cy="360"/>
            </a:xfrm>
            <a:prstGeom prst="rect">
              <a:avLst/>
            </a:prstGeom>
            <a:noFill/>
            <a:ln w="9525">
              <a:noFill/>
              <a:miter lim="800000"/>
              <a:headEnd/>
              <a:tailEnd/>
            </a:ln>
          </p:spPr>
          <p:txBody>
            <a:bodyPr/>
            <a:lstStyle/>
            <a:p>
              <a:pPr eaLnBrk="1" hangingPunct="1"/>
              <a:r>
                <a:rPr lang="pt-BR" sz="1000" b="1">
                  <a:solidFill>
                    <a:schemeClr val="bg1"/>
                  </a:solidFill>
                  <a:latin typeface="Arial" charset="0"/>
                </a:rPr>
                <a:t>Q</a:t>
              </a:r>
              <a:r>
                <a:rPr lang="pt-BR" sz="1000" b="1" baseline="-25000">
                  <a:solidFill>
                    <a:schemeClr val="bg1"/>
                  </a:solidFill>
                  <a:latin typeface="Arial" charset="0"/>
                </a:rPr>
                <a:t>1</a:t>
              </a:r>
              <a:endParaRPr lang="en-US" sz="2000">
                <a:solidFill>
                  <a:schemeClr val="bg1"/>
                </a:solidFill>
                <a:latin typeface="Arial" charset="0"/>
              </a:endParaRPr>
            </a:p>
          </p:txBody>
        </p:sp>
        <p:sp>
          <p:nvSpPr>
            <p:cNvPr id="23582" name="Text Box 104"/>
            <p:cNvSpPr txBox="1">
              <a:spLocks noChangeArrowheads="1"/>
            </p:cNvSpPr>
            <p:nvPr/>
          </p:nvSpPr>
          <p:spPr bwMode="auto">
            <a:xfrm>
              <a:off x="3963" y="8595"/>
              <a:ext cx="540" cy="360"/>
            </a:xfrm>
            <a:prstGeom prst="rect">
              <a:avLst/>
            </a:prstGeom>
            <a:noFill/>
            <a:ln w="9525">
              <a:noFill/>
              <a:miter lim="800000"/>
              <a:headEnd/>
              <a:tailEnd/>
            </a:ln>
          </p:spPr>
          <p:txBody>
            <a:bodyPr/>
            <a:lstStyle/>
            <a:p>
              <a:pPr eaLnBrk="1" hangingPunct="1"/>
              <a:r>
                <a:rPr lang="pt-BR" sz="1000" b="1">
                  <a:solidFill>
                    <a:schemeClr val="bg1"/>
                  </a:solidFill>
                  <a:latin typeface="Arial" charset="0"/>
                </a:rPr>
                <a:t>Q</a:t>
              </a:r>
              <a:r>
                <a:rPr lang="pt-BR" sz="1000" b="1" baseline="-25000">
                  <a:solidFill>
                    <a:schemeClr val="bg1"/>
                  </a:solidFill>
                  <a:latin typeface="Arial" charset="0"/>
                </a:rPr>
                <a:t>2</a:t>
              </a:r>
              <a:endParaRPr lang="en-US" sz="2000">
                <a:solidFill>
                  <a:schemeClr val="bg1"/>
                </a:solidFill>
                <a:latin typeface="Arial" charset="0"/>
              </a:endParaRPr>
            </a:p>
          </p:txBody>
        </p:sp>
      </p:grpSp>
      <p:sp>
        <p:nvSpPr>
          <p:cNvPr id="18537" name="Rectangle 105"/>
          <p:cNvSpPr>
            <a:spLocks noChangeArrowheads="1"/>
          </p:cNvSpPr>
          <p:nvPr/>
        </p:nvSpPr>
        <p:spPr bwMode="auto">
          <a:xfrm>
            <a:off x="4787900" y="1371600"/>
            <a:ext cx="2216150" cy="336550"/>
          </a:xfrm>
          <a:prstGeom prst="rect">
            <a:avLst/>
          </a:prstGeom>
          <a:noFill/>
          <a:ln w="9525">
            <a:noFill/>
            <a:miter lim="800000"/>
            <a:headEnd/>
            <a:tailEnd/>
          </a:ln>
        </p:spPr>
        <p:txBody>
          <a:bodyPr wrap="none" anchor="ctr">
            <a:spAutoFit/>
          </a:bodyPr>
          <a:lstStyle/>
          <a:p>
            <a:pPr eaLnBrk="1" hangingPunct="1"/>
            <a:r>
              <a:rPr lang="pt-BR" sz="1600">
                <a:solidFill>
                  <a:schemeClr val="bg1"/>
                </a:solidFill>
                <a:latin typeface="Arial" charset="0"/>
              </a:rPr>
              <a:t> </a:t>
            </a:r>
            <a:r>
              <a:rPr lang="pt-BR" sz="1600" u="sng">
                <a:solidFill>
                  <a:schemeClr val="bg1"/>
                </a:solidFill>
                <a:latin typeface="Arial" charset="0"/>
              </a:rPr>
              <a:t>Pada pasar monopoli</a:t>
            </a:r>
            <a:r>
              <a:rPr lang="en-US" sz="1600">
                <a:solidFill>
                  <a:schemeClr val="bg1"/>
                </a:solidFill>
                <a:latin typeface="Arial" charset="0"/>
              </a:rPr>
              <a:t> </a:t>
            </a:r>
          </a:p>
        </p:txBody>
      </p:sp>
      <p:sp>
        <p:nvSpPr>
          <p:cNvPr id="18538" name="Rectangle 106"/>
          <p:cNvSpPr>
            <a:spLocks noChangeArrowheads="1"/>
          </p:cNvSpPr>
          <p:nvPr/>
        </p:nvSpPr>
        <p:spPr bwMode="auto">
          <a:xfrm>
            <a:off x="4787900" y="4437063"/>
            <a:ext cx="3913188" cy="738664"/>
          </a:xfrm>
          <a:prstGeom prst="rect">
            <a:avLst/>
          </a:prstGeom>
          <a:noFill/>
          <a:ln w="9525">
            <a:noFill/>
            <a:miter lim="800000"/>
            <a:headEnd/>
            <a:tailEnd/>
          </a:ln>
        </p:spPr>
        <p:txBody>
          <a:bodyPr anchor="ctr">
            <a:spAutoFit/>
          </a:bodyPr>
          <a:lstStyle/>
          <a:p>
            <a:pPr algn="just" eaLnBrk="1" hangingPunct="1"/>
            <a:r>
              <a:rPr lang="pt-BR" sz="1400">
                <a:solidFill>
                  <a:schemeClr val="bg1"/>
                </a:solidFill>
                <a:latin typeface="Arial" charset="0"/>
              </a:rPr>
              <a:t>Harga awal sebesar P1, tetapi setelah ada biaya eksternalitas, maka tingkat harga meningkat menjadi P2.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8490"/>
                                        </p:tgtEl>
                                        <p:attrNameLst>
                                          <p:attrName>style.visibility</p:attrName>
                                        </p:attrNameLst>
                                      </p:cBhvr>
                                      <p:to>
                                        <p:strVal val="visible"/>
                                      </p:to>
                                    </p:set>
                                    <p:animEffect transition="in" filter="plus(in)">
                                      <p:cBhvr>
                                        <p:cTn id="10" dur="2000"/>
                                        <p:tgtEl>
                                          <p:spTgt spid="18490"/>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8491"/>
                                        </p:tgtEl>
                                        <p:attrNameLst>
                                          <p:attrName>style.visibility</p:attrName>
                                        </p:attrNameLst>
                                      </p:cBhvr>
                                      <p:to>
                                        <p:strVal val="visible"/>
                                      </p:to>
                                    </p:set>
                                    <p:animEffect transition="in" filter="plus(in)">
                                      <p:cBhvr>
                                        <p:cTn id="13" dur="2000"/>
                                        <p:tgtEl>
                                          <p:spTgt spid="18491"/>
                                        </p:tgtEl>
                                      </p:cBhvr>
                                    </p:animEffect>
                                  </p:childTnLst>
                                </p:cTn>
                              </p:par>
                              <p:par>
                                <p:cTn id="14" presetID="1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in)">
                                      <p:cBhvr>
                                        <p:cTn id="16" dur="2000"/>
                                        <p:tgtEl>
                                          <p:spTgt spid="2"/>
                                        </p:tgtEl>
                                      </p:cBhvr>
                                    </p:animEffect>
                                  </p:childTnLst>
                                </p:cTn>
                              </p:par>
                              <p:par>
                                <p:cTn id="17" presetID="1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plus(in)">
                                      <p:cBhvr>
                                        <p:cTn id="19" dur="2000"/>
                                        <p:tgtEl>
                                          <p:spTgt spid="4"/>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8537"/>
                                        </p:tgtEl>
                                        <p:attrNameLst>
                                          <p:attrName>style.visibility</p:attrName>
                                        </p:attrNameLst>
                                      </p:cBhvr>
                                      <p:to>
                                        <p:strVal val="visible"/>
                                      </p:to>
                                    </p:set>
                                    <p:animEffect transition="in" filter="plus(in)">
                                      <p:cBhvr>
                                        <p:cTn id="22" dur="2000"/>
                                        <p:tgtEl>
                                          <p:spTgt spid="18537"/>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8538"/>
                                        </p:tgtEl>
                                        <p:attrNameLst>
                                          <p:attrName>style.visibility</p:attrName>
                                        </p:attrNameLst>
                                      </p:cBhvr>
                                      <p:to>
                                        <p:strVal val="visible"/>
                                      </p:to>
                                    </p:set>
                                    <p:animEffect transition="in" filter="plus(in)">
                                      <p:cBhvr>
                                        <p:cTn id="25" dur="2000"/>
                                        <p:tgtEl>
                                          <p:spTgt spid="18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90" grpId="0"/>
      <p:bldP spid="18491" grpId="0"/>
      <p:bldP spid="18537" grpId="0"/>
      <p:bldP spid="185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50825" y="404813"/>
            <a:ext cx="8618538" cy="4572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defRPr/>
            </a:pPr>
            <a:r>
              <a:rPr lang="id-ID" dirty="0">
                <a:solidFill>
                  <a:schemeClr val="bg1"/>
                </a:solidFill>
                <a:latin typeface="Arial Black" pitchFamily="34" charset="0"/>
              </a:rPr>
              <a:t>II</a:t>
            </a:r>
            <a:r>
              <a:rPr lang="en-US" dirty="0">
                <a:solidFill>
                  <a:schemeClr val="bg1"/>
                </a:solidFill>
                <a:latin typeface="Arial Black" pitchFamily="34" charset="0"/>
              </a:rPr>
              <a:t>I</a:t>
            </a:r>
            <a:r>
              <a:rPr lang="id-ID" dirty="0">
                <a:solidFill>
                  <a:schemeClr val="bg1"/>
                </a:solidFill>
                <a:latin typeface="Arial Black" pitchFamily="34" charset="0"/>
              </a:rPr>
              <a:t>. </a:t>
            </a:r>
            <a:r>
              <a:rPr lang="en-US" dirty="0">
                <a:solidFill>
                  <a:schemeClr val="bg1"/>
                </a:solidFill>
                <a:latin typeface="Arial Black" pitchFamily="34" charset="0"/>
              </a:rPr>
              <a:t>PEMBANGUNAN PERKEBUNAN KELAPA SAWIT</a:t>
            </a:r>
          </a:p>
        </p:txBody>
      </p:sp>
      <p:sp>
        <p:nvSpPr>
          <p:cNvPr id="19461" name="Text Box 5"/>
          <p:cNvSpPr txBox="1">
            <a:spLocks noChangeArrowheads="1"/>
          </p:cNvSpPr>
          <p:nvPr/>
        </p:nvSpPr>
        <p:spPr bwMode="auto">
          <a:xfrm>
            <a:off x="900113" y="981075"/>
            <a:ext cx="5588000" cy="396875"/>
          </a:xfrm>
          <a:prstGeom prst="rect">
            <a:avLst/>
          </a:prstGeom>
          <a:noFill/>
          <a:ln w="9525">
            <a:noFill/>
            <a:miter lim="800000"/>
            <a:headEnd/>
            <a:tailEnd/>
          </a:ln>
        </p:spPr>
        <p:txBody>
          <a:bodyPr wrap="none">
            <a:spAutoFit/>
          </a:bodyPr>
          <a:lstStyle/>
          <a:p>
            <a:pPr marL="363538" indent="-363538" eaLnBrk="1" hangingPunct="1">
              <a:buSzPct val="150000"/>
              <a:buFontTx/>
              <a:buChar char="•"/>
            </a:pPr>
            <a:r>
              <a:rPr lang="en-US" sz="2000">
                <a:solidFill>
                  <a:schemeClr val="bg1"/>
                </a:solidFill>
                <a:latin typeface="Arial" charset="0"/>
              </a:rPr>
              <a:t>Keragaan investasi perkebunan kelapa sawit</a:t>
            </a:r>
          </a:p>
        </p:txBody>
      </p:sp>
      <p:sp>
        <p:nvSpPr>
          <p:cNvPr id="19462" name="Text Box 6"/>
          <p:cNvSpPr txBox="1">
            <a:spLocks noChangeArrowheads="1"/>
          </p:cNvSpPr>
          <p:nvPr/>
        </p:nvSpPr>
        <p:spPr bwMode="auto">
          <a:xfrm>
            <a:off x="1384300" y="1479550"/>
            <a:ext cx="4543425" cy="396875"/>
          </a:xfrm>
          <a:prstGeom prst="rect">
            <a:avLst/>
          </a:prstGeom>
          <a:noFill/>
          <a:ln w="9525">
            <a:noFill/>
            <a:miter lim="800000"/>
            <a:headEnd/>
            <a:tailEnd/>
          </a:ln>
        </p:spPr>
        <p:txBody>
          <a:bodyPr wrap="none">
            <a:spAutoFit/>
          </a:bodyPr>
          <a:lstStyle/>
          <a:p>
            <a:pPr eaLnBrk="1" hangingPunct="1"/>
            <a:r>
              <a:rPr lang="en-US" sz="2000">
                <a:solidFill>
                  <a:schemeClr val="bg1"/>
                </a:solidFill>
                <a:latin typeface="Arial" charset="0"/>
              </a:rPr>
              <a:t>1. Biaya dan manfaat bagi perusahaan</a:t>
            </a:r>
          </a:p>
        </p:txBody>
      </p:sp>
      <p:sp>
        <p:nvSpPr>
          <p:cNvPr id="19463" name="Text Box 7"/>
          <p:cNvSpPr txBox="1">
            <a:spLocks noChangeArrowheads="1"/>
          </p:cNvSpPr>
          <p:nvPr/>
        </p:nvSpPr>
        <p:spPr bwMode="auto">
          <a:xfrm>
            <a:off x="1816100" y="2055813"/>
            <a:ext cx="6859588" cy="4129087"/>
          </a:xfrm>
          <a:prstGeom prst="rect">
            <a:avLst/>
          </a:prstGeom>
          <a:noFill/>
          <a:ln w="9525">
            <a:noFill/>
            <a:miter lim="800000"/>
            <a:headEnd/>
            <a:tailEnd/>
          </a:ln>
        </p:spPr>
        <p:txBody>
          <a:bodyPr>
            <a:spAutoFit/>
          </a:bodyPr>
          <a:lstStyle/>
          <a:p>
            <a:pPr eaLnBrk="1" hangingPunct="1">
              <a:lnSpc>
                <a:spcPct val="110000"/>
              </a:lnSpc>
            </a:pPr>
            <a:r>
              <a:rPr lang="en-US" sz="2000" u="sng" dirty="0">
                <a:solidFill>
                  <a:schemeClr val="bg1"/>
                </a:solidFill>
                <a:latin typeface="Arial" charset="0"/>
              </a:rPr>
              <a:t>Total </a:t>
            </a:r>
            <a:r>
              <a:rPr lang="en-US" sz="2000" u="sng" dirty="0" err="1">
                <a:solidFill>
                  <a:schemeClr val="bg1"/>
                </a:solidFill>
                <a:latin typeface="Arial" charset="0"/>
              </a:rPr>
              <a:t>biaya</a:t>
            </a:r>
            <a:r>
              <a:rPr lang="en-US" sz="2000" dirty="0">
                <a:solidFill>
                  <a:schemeClr val="bg1"/>
                </a:solidFill>
                <a:latin typeface="Arial" charset="0"/>
              </a:rPr>
              <a:t> = </a:t>
            </a:r>
            <a:r>
              <a:rPr lang="en-US" sz="2000" dirty="0" err="1">
                <a:solidFill>
                  <a:schemeClr val="bg1"/>
                </a:solidFill>
                <a:latin typeface="Arial" charset="0"/>
              </a:rPr>
              <a:t>penjumlahan</a:t>
            </a:r>
            <a:r>
              <a:rPr lang="en-US" sz="2000" dirty="0">
                <a:solidFill>
                  <a:schemeClr val="bg1"/>
                </a:solidFill>
                <a:latin typeface="Arial" charset="0"/>
              </a:rPr>
              <a:t> </a:t>
            </a:r>
            <a:r>
              <a:rPr lang="en-US" sz="2000" dirty="0" err="1">
                <a:solidFill>
                  <a:schemeClr val="bg1"/>
                </a:solidFill>
                <a:latin typeface="Arial" charset="0"/>
              </a:rPr>
              <a:t>semua</a:t>
            </a:r>
            <a:r>
              <a:rPr lang="en-US" sz="2000" dirty="0">
                <a:solidFill>
                  <a:schemeClr val="bg1"/>
                </a:solidFill>
                <a:latin typeface="Arial" charset="0"/>
              </a:rPr>
              <a:t> </a:t>
            </a:r>
            <a:r>
              <a:rPr lang="en-US" sz="2000" dirty="0" err="1">
                <a:solidFill>
                  <a:schemeClr val="bg1"/>
                </a:solidFill>
                <a:latin typeface="Arial" charset="0"/>
              </a:rPr>
              <a:t>pengeluaran</a:t>
            </a:r>
            <a:endParaRPr lang="en-US" sz="2000" dirty="0">
              <a:solidFill>
                <a:schemeClr val="bg1"/>
              </a:solidFill>
              <a:latin typeface="Arial" charset="0"/>
            </a:endParaRPr>
          </a:p>
          <a:p>
            <a:pPr marL="1800225" lvl="1" indent="-276225" eaLnBrk="1" hangingPunct="1">
              <a:lnSpc>
                <a:spcPct val="140000"/>
              </a:lnSpc>
              <a:buFontTx/>
              <a:buChar char="•"/>
            </a:pPr>
            <a:r>
              <a:rPr lang="en-US" sz="1800" dirty="0" err="1">
                <a:solidFill>
                  <a:schemeClr val="bg1"/>
                </a:solidFill>
                <a:latin typeface="Arial" charset="0"/>
              </a:rPr>
              <a:t>biaya</a:t>
            </a:r>
            <a:r>
              <a:rPr lang="en-US" sz="1800" dirty="0">
                <a:solidFill>
                  <a:schemeClr val="bg1"/>
                </a:solidFill>
                <a:latin typeface="Arial" charset="0"/>
              </a:rPr>
              <a:t> </a:t>
            </a:r>
            <a:r>
              <a:rPr lang="en-US" sz="1800" dirty="0" err="1">
                <a:solidFill>
                  <a:schemeClr val="bg1"/>
                </a:solidFill>
                <a:latin typeface="Arial" charset="0"/>
              </a:rPr>
              <a:t>pengurusan</a:t>
            </a:r>
            <a:r>
              <a:rPr lang="en-US" sz="1800" dirty="0">
                <a:solidFill>
                  <a:schemeClr val="bg1"/>
                </a:solidFill>
                <a:latin typeface="Arial" charset="0"/>
              </a:rPr>
              <a:t> </a:t>
            </a:r>
            <a:r>
              <a:rPr lang="en-US" sz="1800" dirty="0" err="1">
                <a:solidFill>
                  <a:schemeClr val="bg1"/>
                </a:solidFill>
                <a:latin typeface="Arial" charset="0"/>
              </a:rPr>
              <a:t>mendapat</a:t>
            </a:r>
            <a:r>
              <a:rPr lang="en-US" sz="1800" dirty="0">
                <a:solidFill>
                  <a:schemeClr val="bg1"/>
                </a:solidFill>
                <a:latin typeface="Arial" charset="0"/>
              </a:rPr>
              <a:t> HGU</a:t>
            </a:r>
          </a:p>
          <a:p>
            <a:pPr marL="1800225" lvl="1" indent="-276225" eaLnBrk="1" hangingPunct="1">
              <a:lnSpc>
                <a:spcPct val="110000"/>
              </a:lnSpc>
              <a:buFontTx/>
              <a:buChar char="•"/>
            </a:pPr>
            <a:r>
              <a:rPr lang="en-US" sz="1800" dirty="0" err="1">
                <a:solidFill>
                  <a:schemeClr val="bg1"/>
                </a:solidFill>
                <a:latin typeface="Arial" charset="0"/>
              </a:rPr>
              <a:t>Investasi</a:t>
            </a:r>
            <a:r>
              <a:rPr lang="en-US" sz="1800" dirty="0">
                <a:solidFill>
                  <a:schemeClr val="bg1"/>
                </a:solidFill>
                <a:latin typeface="Arial" charset="0"/>
              </a:rPr>
              <a:t> </a:t>
            </a:r>
            <a:r>
              <a:rPr lang="en-US" sz="1800" dirty="0" err="1">
                <a:solidFill>
                  <a:schemeClr val="bg1"/>
                </a:solidFill>
                <a:latin typeface="Arial" charset="0"/>
              </a:rPr>
              <a:t>tanaman</a:t>
            </a:r>
            <a:r>
              <a:rPr lang="en-US" sz="1800" dirty="0">
                <a:solidFill>
                  <a:schemeClr val="bg1"/>
                </a:solidFill>
                <a:latin typeface="Arial" charset="0"/>
              </a:rPr>
              <a:t> </a:t>
            </a:r>
            <a:r>
              <a:rPr lang="en-US" sz="1800" dirty="0" err="1">
                <a:solidFill>
                  <a:schemeClr val="bg1"/>
                </a:solidFill>
                <a:latin typeface="Arial" charset="0"/>
              </a:rPr>
              <a:t>kelapa</a:t>
            </a:r>
            <a:r>
              <a:rPr lang="en-US" sz="1800" dirty="0">
                <a:solidFill>
                  <a:schemeClr val="bg1"/>
                </a:solidFill>
                <a:latin typeface="Arial" charset="0"/>
              </a:rPr>
              <a:t> </a:t>
            </a:r>
            <a:r>
              <a:rPr lang="en-US" sz="1800" dirty="0" err="1">
                <a:solidFill>
                  <a:schemeClr val="bg1"/>
                </a:solidFill>
                <a:latin typeface="Arial" charset="0"/>
              </a:rPr>
              <a:t>sawit</a:t>
            </a:r>
            <a:endParaRPr lang="en-US" sz="1800" dirty="0">
              <a:solidFill>
                <a:schemeClr val="bg1"/>
              </a:solidFill>
              <a:latin typeface="Arial" charset="0"/>
            </a:endParaRPr>
          </a:p>
          <a:p>
            <a:pPr marL="1800225" lvl="1" indent="-276225" eaLnBrk="1" hangingPunct="1">
              <a:lnSpc>
                <a:spcPct val="110000"/>
              </a:lnSpc>
              <a:buFontTx/>
              <a:buChar char="•"/>
            </a:pPr>
            <a:r>
              <a:rPr lang="en-US" sz="1800" dirty="0" err="1">
                <a:solidFill>
                  <a:schemeClr val="bg1"/>
                </a:solidFill>
                <a:latin typeface="Arial" charset="0"/>
              </a:rPr>
              <a:t>Pemeliharaan</a:t>
            </a:r>
            <a:r>
              <a:rPr lang="en-US" sz="1800" dirty="0">
                <a:solidFill>
                  <a:schemeClr val="bg1"/>
                </a:solidFill>
                <a:latin typeface="Arial" charset="0"/>
              </a:rPr>
              <a:t> </a:t>
            </a:r>
            <a:r>
              <a:rPr lang="en-US" sz="1800" dirty="0" err="1">
                <a:solidFill>
                  <a:schemeClr val="bg1"/>
                </a:solidFill>
                <a:latin typeface="Arial" charset="0"/>
              </a:rPr>
              <a:t>tanaman</a:t>
            </a:r>
            <a:endParaRPr lang="en-US" sz="1800" dirty="0">
              <a:solidFill>
                <a:schemeClr val="bg1"/>
              </a:solidFill>
              <a:latin typeface="Arial" charset="0"/>
            </a:endParaRPr>
          </a:p>
          <a:p>
            <a:pPr marL="1800225" lvl="1" indent="-276225" eaLnBrk="1" hangingPunct="1">
              <a:lnSpc>
                <a:spcPct val="110000"/>
              </a:lnSpc>
              <a:buFontTx/>
              <a:buChar char="•"/>
            </a:pPr>
            <a:r>
              <a:rPr lang="en-US" sz="1800" dirty="0" err="1">
                <a:solidFill>
                  <a:schemeClr val="bg1"/>
                </a:solidFill>
                <a:latin typeface="Arial" charset="0"/>
              </a:rPr>
              <a:t>Pemanenan</a:t>
            </a:r>
            <a:r>
              <a:rPr lang="en-US" sz="1800" dirty="0">
                <a:solidFill>
                  <a:schemeClr val="bg1"/>
                </a:solidFill>
                <a:latin typeface="Arial" charset="0"/>
              </a:rPr>
              <a:t> TBS</a:t>
            </a:r>
          </a:p>
          <a:p>
            <a:pPr marL="1800225" lvl="1" indent="-276225" eaLnBrk="1" hangingPunct="1">
              <a:lnSpc>
                <a:spcPct val="110000"/>
              </a:lnSpc>
              <a:buFontTx/>
              <a:buChar char="•"/>
            </a:pPr>
            <a:r>
              <a:rPr lang="en-US" sz="1800" dirty="0" err="1">
                <a:solidFill>
                  <a:schemeClr val="bg1"/>
                </a:solidFill>
                <a:latin typeface="Arial" charset="0"/>
              </a:rPr>
              <a:t>Pemupukan</a:t>
            </a:r>
            <a:endParaRPr lang="en-US" sz="1800" dirty="0">
              <a:solidFill>
                <a:schemeClr val="bg1"/>
              </a:solidFill>
              <a:latin typeface="Arial" charset="0"/>
            </a:endParaRPr>
          </a:p>
          <a:p>
            <a:pPr marL="1800225" lvl="1" indent="-276225" eaLnBrk="1" hangingPunct="1">
              <a:lnSpc>
                <a:spcPct val="110000"/>
              </a:lnSpc>
              <a:buFontTx/>
              <a:buChar char="•"/>
            </a:pPr>
            <a:r>
              <a:rPr lang="en-US" sz="1800" dirty="0" err="1">
                <a:solidFill>
                  <a:schemeClr val="bg1"/>
                </a:solidFill>
                <a:latin typeface="Arial" charset="0"/>
              </a:rPr>
              <a:t>Pengangkutan</a:t>
            </a:r>
            <a:r>
              <a:rPr lang="en-US" sz="1800" dirty="0">
                <a:solidFill>
                  <a:schemeClr val="bg1"/>
                </a:solidFill>
                <a:latin typeface="Arial" charset="0"/>
              </a:rPr>
              <a:t> TBS </a:t>
            </a:r>
            <a:r>
              <a:rPr lang="en-US" sz="1800" dirty="0" err="1">
                <a:solidFill>
                  <a:schemeClr val="bg1"/>
                </a:solidFill>
                <a:latin typeface="Arial" charset="0"/>
              </a:rPr>
              <a:t>ke</a:t>
            </a:r>
            <a:r>
              <a:rPr lang="en-US" sz="1800" dirty="0">
                <a:solidFill>
                  <a:schemeClr val="bg1"/>
                </a:solidFill>
                <a:latin typeface="Arial" charset="0"/>
              </a:rPr>
              <a:t> </a:t>
            </a:r>
            <a:r>
              <a:rPr lang="en-US" sz="1800" dirty="0" err="1">
                <a:solidFill>
                  <a:schemeClr val="bg1"/>
                </a:solidFill>
                <a:latin typeface="Arial" charset="0"/>
              </a:rPr>
              <a:t>pabrik</a:t>
            </a:r>
            <a:r>
              <a:rPr lang="en-US" sz="1800" dirty="0">
                <a:solidFill>
                  <a:schemeClr val="bg1"/>
                </a:solidFill>
                <a:latin typeface="Arial" charset="0"/>
              </a:rPr>
              <a:t> </a:t>
            </a:r>
            <a:r>
              <a:rPr lang="en-US" sz="1800" dirty="0" err="1">
                <a:solidFill>
                  <a:schemeClr val="bg1"/>
                </a:solidFill>
                <a:latin typeface="Arial" charset="0"/>
              </a:rPr>
              <a:t>pengolahan</a:t>
            </a:r>
            <a:endParaRPr lang="en-US" sz="1800" dirty="0">
              <a:solidFill>
                <a:schemeClr val="bg1"/>
              </a:solidFill>
              <a:latin typeface="Arial" charset="0"/>
            </a:endParaRPr>
          </a:p>
          <a:p>
            <a:pPr marL="1800225" lvl="1" indent="-276225" eaLnBrk="1" hangingPunct="1">
              <a:lnSpc>
                <a:spcPct val="110000"/>
              </a:lnSpc>
              <a:buFontTx/>
              <a:buChar char="•"/>
            </a:pPr>
            <a:r>
              <a:rPr lang="en-US" sz="1800" dirty="0" err="1">
                <a:solidFill>
                  <a:schemeClr val="bg1"/>
                </a:solidFill>
                <a:latin typeface="Arial" charset="0"/>
              </a:rPr>
              <a:t>Investasi</a:t>
            </a:r>
            <a:r>
              <a:rPr lang="en-US" sz="1800" dirty="0">
                <a:solidFill>
                  <a:schemeClr val="bg1"/>
                </a:solidFill>
                <a:latin typeface="Arial" charset="0"/>
              </a:rPr>
              <a:t> </a:t>
            </a:r>
            <a:r>
              <a:rPr lang="en-US" sz="1800" dirty="0" err="1">
                <a:solidFill>
                  <a:schemeClr val="bg1"/>
                </a:solidFill>
                <a:latin typeface="Arial" charset="0"/>
              </a:rPr>
              <a:t>pembangunan</a:t>
            </a:r>
            <a:r>
              <a:rPr lang="en-US" sz="1800" dirty="0">
                <a:solidFill>
                  <a:schemeClr val="bg1"/>
                </a:solidFill>
                <a:latin typeface="Arial" charset="0"/>
              </a:rPr>
              <a:t> </a:t>
            </a:r>
            <a:r>
              <a:rPr lang="en-US" sz="1800" dirty="0" err="1">
                <a:solidFill>
                  <a:schemeClr val="bg1"/>
                </a:solidFill>
                <a:latin typeface="Arial" charset="0"/>
              </a:rPr>
              <a:t>pabrik</a:t>
            </a:r>
            <a:endParaRPr lang="en-US" sz="1800" dirty="0">
              <a:solidFill>
                <a:schemeClr val="bg1"/>
              </a:solidFill>
              <a:latin typeface="Arial" charset="0"/>
            </a:endParaRPr>
          </a:p>
          <a:p>
            <a:pPr marL="1800225" lvl="1" indent="-276225" eaLnBrk="1" hangingPunct="1">
              <a:lnSpc>
                <a:spcPct val="110000"/>
              </a:lnSpc>
              <a:buFontTx/>
              <a:buChar char="•"/>
            </a:pPr>
            <a:r>
              <a:rPr lang="en-US" sz="1800" dirty="0" err="1">
                <a:solidFill>
                  <a:schemeClr val="bg1"/>
                </a:solidFill>
                <a:latin typeface="Arial" charset="0"/>
              </a:rPr>
              <a:t>Biaya</a:t>
            </a:r>
            <a:r>
              <a:rPr lang="en-US" sz="1800" dirty="0">
                <a:solidFill>
                  <a:schemeClr val="bg1"/>
                </a:solidFill>
                <a:latin typeface="Arial" charset="0"/>
              </a:rPr>
              <a:t> </a:t>
            </a:r>
            <a:r>
              <a:rPr lang="en-US" sz="1800" dirty="0" err="1">
                <a:solidFill>
                  <a:schemeClr val="bg1"/>
                </a:solidFill>
                <a:latin typeface="Arial" charset="0"/>
              </a:rPr>
              <a:t>pengolahan</a:t>
            </a:r>
            <a:r>
              <a:rPr lang="en-US" sz="1800" dirty="0">
                <a:solidFill>
                  <a:schemeClr val="bg1"/>
                </a:solidFill>
                <a:latin typeface="Arial" charset="0"/>
              </a:rPr>
              <a:t> CPO </a:t>
            </a:r>
            <a:r>
              <a:rPr lang="en-US" sz="1800" dirty="0" err="1">
                <a:solidFill>
                  <a:schemeClr val="bg1"/>
                </a:solidFill>
                <a:latin typeface="Arial" charset="0"/>
              </a:rPr>
              <a:t>menjadi</a:t>
            </a:r>
            <a:r>
              <a:rPr lang="en-US" sz="1800" dirty="0">
                <a:solidFill>
                  <a:schemeClr val="bg1"/>
                </a:solidFill>
                <a:latin typeface="Arial" charset="0"/>
              </a:rPr>
              <a:t> CPO/KPO</a:t>
            </a:r>
          </a:p>
          <a:p>
            <a:pPr marL="1800225" lvl="1" indent="-276225" eaLnBrk="1" hangingPunct="1">
              <a:lnSpc>
                <a:spcPct val="110000"/>
              </a:lnSpc>
              <a:buFontTx/>
              <a:buChar char="•"/>
            </a:pPr>
            <a:r>
              <a:rPr lang="en-US" sz="1800" dirty="0" err="1">
                <a:solidFill>
                  <a:schemeClr val="bg1"/>
                </a:solidFill>
                <a:latin typeface="Arial" charset="0"/>
              </a:rPr>
              <a:t>Biaya</a:t>
            </a:r>
            <a:r>
              <a:rPr lang="en-US" sz="1800" dirty="0">
                <a:solidFill>
                  <a:schemeClr val="bg1"/>
                </a:solidFill>
                <a:latin typeface="Arial" charset="0"/>
              </a:rPr>
              <a:t> </a:t>
            </a:r>
            <a:r>
              <a:rPr lang="en-US" sz="1800" dirty="0" err="1">
                <a:solidFill>
                  <a:schemeClr val="bg1"/>
                </a:solidFill>
                <a:latin typeface="Arial" charset="0"/>
              </a:rPr>
              <a:t>pengangkutan</a:t>
            </a:r>
            <a:r>
              <a:rPr lang="en-US" sz="1800" dirty="0">
                <a:solidFill>
                  <a:schemeClr val="bg1"/>
                </a:solidFill>
                <a:latin typeface="Arial" charset="0"/>
              </a:rPr>
              <a:t> CPO/KPO </a:t>
            </a:r>
            <a:r>
              <a:rPr lang="en-US" sz="1800" dirty="0" err="1">
                <a:solidFill>
                  <a:schemeClr val="bg1"/>
                </a:solidFill>
                <a:latin typeface="Arial" charset="0"/>
              </a:rPr>
              <a:t>ke</a:t>
            </a:r>
            <a:r>
              <a:rPr lang="en-US" sz="1800" dirty="0">
                <a:solidFill>
                  <a:schemeClr val="bg1"/>
                </a:solidFill>
                <a:latin typeface="Arial" charset="0"/>
              </a:rPr>
              <a:t> </a:t>
            </a:r>
            <a:r>
              <a:rPr lang="en-US" sz="1800" dirty="0" err="1">
                <a:solidFill>
                  <a:schemeClr val="bg1"/>
                </a:solidFill>
                <a:latin typeface="Arial" charset="0"/>
              </a:rPr>
              <a:t>pelabuhan</a:t>
            </a:r>
            <a:r>
              <a:rPr lang="en-US" sz="1800" dirty="0">
                <a:solidFill>
                  <a:schemeClr val="bg1"/>
                </a:solidFill>
                <a:latin typeface="Arial" charset="0"/>
              </a:rPr>
              <a:t> </a:t>
            </a:r>
            <a:r>
              <a:rPr lang="en-US" sz="1800" dirty="0" err="1">
                <a:solidFill>
                  <a:schemeClr val="bg1"/>
                </a:solidFill>
                <a:latin typeface="Arial" charset="0"/>
              </a:rPr>
              <a:t>ekspor</a:t>
            </a:r>
            <a:endParaRPr lang="en-US" sz="1800" dirty="0">
              <a:solidFill>
                <a:schemeClr val="bg1"/>
              </a:solidFill>
              <a:latin typeface="Arial" charset="0"/>
            </a:endParaRPr>
          </a:p>
          <a:p>
            <a:pPr marL="1800225" lvl="1" indent="-276225" eaLnBrk="1" hangingPunct="1">
              <a:lnSpc>
                <a:spcPct val="110000"/>
              </a:lnSpc>
              <a:buFontTx/>
              <a:buChar char="•"/>
            </a:pPr>
            <a:r>
              <a:rPr lang="en-US" sz="1800" dirty="0" err="1">
                <a:solidFill>
                  <a:schemeClr val="bg1"/>
                </a:solidFill>
                <a:latin typeface="Arial" charset="0"/>
              </a:rPr>
              <a:t>Biaya</a:t>
            </a:r>
            <a:r>
              <a:rPr lang="en-US" sz="1800" dirty="0">
                <a:solidFill>
                  <a:schemeClr val="bg1"/>
                </a:solidFill>
                <a:latin typeface="Arial" charset="0"/>
              </a:rPr>
              <a:t> overhead</a:t>
            </a:r>
          </a:p>
          <a:p>
            <a:pPr marL="1800225" lvl="1" indent="-276225" eaLnBrk="1" hangingPunct="1">
              <a:lnSpc>
                <a:spcPct val="110000"/>
              </a:lnSpc>
              <a:buFontTx/>
              <a:buChar char="•"/>
            </a:pPr>
            <a:r>
              <a:rPr lang="en-US" sz="1800" dirty="0" err="1">
                <a:solidFill>
                  <a:schemeClr val="bg1"/>
                </a:solidFill>
                <a:latin typeface="Arial" charset="0"/>
              </a:rPr>
              <a:t>Biaya</a:t>
            </a:r>
            <a:r>
              <a:rPr lang="en-US" sz="1800" dirty="0">
                <a:solidFill>
                  <a:schemeClr val="bg1"/>
                </a:solidFill>
                <a:latin typeface="Arial" charset="0"/>
              </a:rPr>
              <a:t> </a:t>
            </a:r>
            <a:r>
              <a:rPr lang="en-US" sz="1800" dirty="0" err="1">
                <a:solidFill>
                  <a:schemeClr val="bg1"/>
                </a:solidFill>
                <a:latin typeface="Arial" charset="0"/>
              </a:rPr>
              <a:t>depresiasi</a:t>
            </a:r>
            <a:endParaRPr lang="en-US" sz="18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 to="" calcmode="lin" valueType="num">
                                      <p:cBhvr>
                                        <p:cTn id="7" dur="1" fill="hold"/>
                                        <p:tgtEl>
                                          <p:spTgt spid="1946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9461"/>
                                        </p:tgtEl>
                                        <p:attrNameLst>
                                          <p:attrName>style.visibility</p:attrName>
                                        </p:attrNameLst>
                                      </p:cBhvr>
                                      <p:to>
                                        <p:strVal val="visible"/>
                                      </p:to>
                                    </p:set>
                                    <p:anim to="" calcmode="lin" valueType="num">
                                      <p:cBhvr>
                                        <p:cTn id="10" dur="1" fill="hold"/>
                                        <p:tgtEl>
                                          <p:spTgt spid="1946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9462"/>
                                        </p:tgtEl>
                                        <p:attrNameLst>
                                          <p:attrName>style.visibility</p:attrName>
                                        </p:attrNameLst>
                                      </p:cBhvr>
                                      <p:to>
                                        <p:strVal val="visible"/>
                                      </p:to>
                                    </p:set>
                                    <p:anim to="" calcmode="lin" valueType="num">
                                      <p:cBhvr>
                                        <p:cTn id="13" dur="1" fill="hold"/>
                                        <p:tgtEl>
                                          <p:spTgt spid="19462"/>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9463"/>
                                        </p:tgtEl>
                                        <p:attrNameLst>
                                          <p:attrName>style.visibility</p:attrName>
                                        </p:attrNameLst>
                                      </p:cBhvr>
                                      <p:to>
                                        <p:strVal val="visible"/>
                                      </p:to>
                                    </p:set>
                                    <p:anim to="" calcmode="lin" valueType="num">
                                      <p:cBhvr>
                                        <p:cTn id="16" dur="1" fill="hold"/>
                                        <p:tgtEl>
                                          <p:spTgt spid="194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684213" y="765175"/>
            <a:ext cx="6284912" cy="396875"/>
          </a:xfrm>
          <a:prstGeom prst="rect">
            <a:avLst/>
          </a:prstGeom>
          <a:noFill/>
          <a:ln w="9525">
            <a:noFill/>
            <a:miter lim="800000"/>
            <a:headEnd/>
            <a:tailEnd/>
          </a:ln>
        </p:spPr>
        <p:txBody>
          <a:bodyPr wrap="none">
            <a:spAutoFit/>
          </a:bodyPr>
          <a:lstStyle/>
          <a:p>
            <a:pPr eaLnBrk="1" hangingPunct="1"/>
            <a:r>
              <a:rPr lang="en-US" sz="2000">
                <a:solidFill>
                  <a:schemeClr val="bg1"/>
                </a:solidFill>
                <a:latin typeface="Arial" charset="0"/>
              </a:rPr>
              <a:t>2. Analisis finansial investasi perkebunan kelapa sawit</a:t>
            </a:r>
          </a:p>
        </p:txBody>
      </p:sp>
      <p:sp>
        <p:nvSpPr>
          <p:cNvPr id="21509" name="Text Box 5"/>
          <p:cNvSpPr txBox="1">
            <a:spLocks noChangeArrowheads="1"/>
          </p:cNvSpPr>
          <p:nvPr/>
        </p:nvSpPr>
        <p:spPr bwMode="auto">
          <a:xfrm>
            <a:off x="808038" y="1550988"/>
            <a:ext cx="4495800" cy="1311275"/>
          </a:xfrm>
          <a:prstGeom prst="rect">
            <a:avLst/>
          </a:prstGeom>
          <a:noFill/>
          <a:ln w="9525">
            <a:noFill/>
            <a:miter lim="800000"/>
            <a:headEnd/>
            <a:tailEnd/>
          </a:ln>
        </p:spPr>
        <p:txBody>
          <a:bodyPr wrap="none">
            <a:spAutoFit/>
          </a:bodyPr>
          <a:lstStyle/>
          <a:p>
            <a:pPr marL="342900" indent="-342900" eaLnBrk="1" hangingPunct="1"/>
            <a:r>
              <a:rPr lang="en-US" sz="2000" u="sng" dirty="0" err="1">
                <a:solidFill>
                  <a:schemeClr val="bg1"/>
                </a:solidFill>
                <a:latin typeface="Arial" charset="0"/>
              </a:rPr>
              <a:t>Kelayakan</a:t>
            </a:r>
            <a:r>
              <a:rPr lang="en-US" sz="2000" u="sng" dirty="0">
                <a:solidFill>
                  <a:schemeClr val="bg1"/>
                </a:solidFill>
                <a:latin typeface="Arial" charset="0"/>
              </a:rPr>
              <a:t> </a:t>
            </a:r>
            <a:r>
              <a:rPr lang="en-US" sz="2000" u="sng" dirty="0" err="1">
                <a:solidFill>
                  <a:schemeClr val="bg1"/>
                </a:solidFill>
                <a:latin typeface="Arial" charset="0"/>
              </a:rPr>
              <a:t>Finansial</a:t>
            </a:r>
            <a:endParaRPr lang="en-US" sz="2000" u="sng" dirty="0">
              <a:solidFill>
                <a:schemeClr val="bg1"/>
              </a:solidFill>
              <a:latin typeface="Arial" charset="0"/>
            </a:endParaRPr>
          </a:p>
          <a:p>
            <a:pPr marL="800100" lvl="1" indent="-342900" eaLnBrk="1" hangingPunct="1">
              <a:buFontTx/>
              <a:buAutoNum type="arabicPeriod"/>
            </a:pPr>
            <a:r>
              <a:rPr lang="en-US" sz="2000" dirty="0">
                <a:solidFill>
                  <a:schemeClr val="bg1"/>
                </a:solidFill>
                <a:latin typeface="Arial" charset="0"/>
              </a:rPr>
              <a:t>NPV (Net Present Value)</a:t>
            </a:r>
          </a:p>
          <a:p>
            <a:pPr marL="800100" lvl="1" indent="-342900" eaLnBrk="1" hangingPunct="1">
              <a:buFontTx/>
              <a:buAutoNum type="arabicPeriod"/>
            </a:pPr>
            <a:r>
              <a:rPr lang="en-US" sz="2000" dirty="0">
                <a:solidFill>
                  <a:schemeClr val="bg1"/>
                </a:solidFill>
                <a:latin typeface="Arial" charset="0"/>
              </a:rPr>
              <a:t>B/C Ratio (Benefit / Cost Ratio)</a:t>
            </a:r>
          </a:p>
          <a:p>
            <a:pPr marL="800100" lvl="1" indent="-342900" eaLnBrk="1" hangingPunct="1">
              <a:buFontTx/>
              <a:buAutoNum type="arabicPeriod"/>
            </a:pPr>
            <a:r>
              <a:rPr lang="en-US" sz="2000" dirty="0">
                <a:solidFill>
                  <a:schemeClr val="bg1"/>
                </a:solidFill>
                <a:latin typeface="Arial" charset="0"/>
              </a:rPr>
              <a:t>IRR (Internal Rate of Return)</a:t>
            </a:r>
          </a:p>
        </p:txBody>
      </p:sp>
      <p:sp>
        <p:nvSpPr>
          <p:cNvPr id="21510" name="Text Box 6"/>
          <p:cNvSpPr txBox="1">
            <a:spLocks noChangeArrowheads="1"/>
          </p:cNvSpPr>
          <p:nvPr/>
        </p:nvSpPr>
        <p:spPr bwMode="auto">
          <a:xfrm>
            <a:off x="808038" y="3429000"/>
            <a:ext cx="2697162" cy="396875"/>
          </a:xfrm>
          <a:prstGeom prst="rect">
            <a:avLst/>
          </a:prstGeom>
          <a:noFill/>
          <a:ln w="9525">
            <a:noFill/>
            <a:miter lim="800000"/>
            <a:headEnd/>
            <a:tailEnd/>
          </a:ln>
        </p:spPr>
        <p:txBody>
          <a:bodyPr wrap="none">
            <a:spAutoFit/>
          </a:bodyPr>
          <a:lstStyle/>
          <a:p>
            <a:pPr marL="342900" indent="-342900" eaLnBrk="1" hangingPunct="1"/>
            <a:r>
              <a:rPr lang="en-US" sz="2000" u="sng">
                <a:solidFill>
                  <a:schemeClr val="bg1"/>
                </a:solidFill>
                <a:latin typeface="Arial" charset="0"/>
              </a:rPr>
              <a:t>Layak secara finansial</a:t>
            </a:r>
          </a:p>
        </p:txBody>
      </p:sp>
      <p:sp>
        <p:nvSpPr>
          <p:cNvPr id="21511" name="Text Box 7"/>
          <p:cNvSpPr txBox="1">
            <a:spLocks noChangeArrowheads="1"/>
          </p:cNvSpPr>
          <p:nvPr/>
        </p:nvSpPr>
        <p:spPr bwMode="auto">
          <a:xfrm>
            <a:off x="1958975" y="3998913"/>
            <a:ext cx="1511300" cy="396875"/>
          </a:xfrm>
          <a:prstGeom prst="rect">
            <a:avLst/>
          </a:prstGeom>
          <a:noFill/>
          <a:ln w="9525">
            <a:noFill/>
            <a:miter lim="800000"/>
            <a:headEnd/>
            <a:tailEnd/>
          </a:ln>
        </p:spPr>
        <p:txBody>
          <a:bodyPr wrap="none">
            <a:spAutoFit/>
          </a:bodyPr>
          <a:lstStyle/>
          <a:p>
            <a:pPr eaLnBrk="1" hangingPunct="1"/>
            <a:r>
              <a:rPr lang="en-US" sz="2000">
                <a:solidFill>
                  <a:schemeClr val="bg1"/>
                </a:solidFill>
                <a:latin typeface="Arial" charset="0"/>
              </a:rPr>
              <a:t>NPV positif </a:t>
            </a:r>
          </a:p>
        </p:txBody>
      </p:sp>
      <p:sp>
        <p:nvSpPr>
          <p:cNvPr id="21512" name="Text Box 8"/>
          <p:cNvSpPr txBox="1">
            <a:spLocks noChangeArrowheads="1"/>
          </p:cNvSpPr>
          <p:nvPr/>
        </p:nvSpPr>
        <p:spPr bwMode="auto">
          <a:xfrm>
            <a:off x="4767263" y="4071938"/>
            <a:ext cx="1630362" cy="701675"/>
          </a:xfrm>
          <a:prstGeom prst="rect">
            <a:avLst/>
          </a:prstGeom>
          <a:noFill/>
          <a:ln w="9525">
            <a:noFill/>
            <a:miter lim="800000"/>
            <a:headEnd/>
            <a:tailEnd/>
          </a:ln>
        </p:spPr>
        <p:txBody>
          <a:bodyPr wrap="none">
            <a:spAutoFit/>
          </a:bodyPr>
          <a:lstStyle/>
          <a:p>
            <a:pPr eaLnBrk="1" hangingPunct="1"/>
            <a:r>
              <a:rPr lang="en-US" sz="2000">
                <a:solidFill>
                  <a:schemeClr val="bg1"/>
                </a:solidFill>
                <a:latin typeface="Arial" charset="0"/>
              </a:rPr>
              <a:t>B/C Ratio &gt;1</a:t>
            </a:r>
          </a:p>
          <a:p>
            <a:pPr eaLnBrk="1" hangingPunct="1"/>
            <a:r>
              <a:rPr lang="en-US" sz="2000">
                <a:solidFill>
                  <a:schemeClr val="bg1"/>
                </a:solidFill>
                <a:latin typeface="Arial" charset="0"/>
              </a:rPr>
              <a:t>IRR &gt; r</a:t>
            </a:r>
          </a:p>
        </p:txBody>
      </p:sp>
      <p:sp>
        <p:nvSpPr>
          <p:cNvPr id="21513" name="AutoShape 9"/>
          <p:cNvSpPr>
            <a:spLocks noChangeArrowheads="1"/>
          </p:cNvSpPr>
          <p:nvPr/>
        </p:nvSpPr>
        <p:spPr bwMode="auto">
          <a:xfrm>
            <a:off x="3635375" y="4149725"/>
            <a:ext cx="936625" cy="215900"/>
          </a:xfrm>
          <a:custGeom>
            <a:avLst/>
            <a:gdLst>
              <a:gd name="T0" fmla="*/ 702469 w 21600"/>
              <a:gd name="T1" fmla="*/ 0 h 21600"/>
              <a:gd name="T2" fmla="*/ 0 w 21600"/>
              <a:gd name="T3" fmla="*/ 107950 h 21600"/>
              <a:gd name="T4" fmla="*/ 702469 w 21600"/>
              <a:gd name="T5" fmla="*/ 215900 h 21600"/>
              <a:gd name="T6" fmla="*/ 936625 w 21600"/>
              <a:gd name="T7" fmla="*/ 1079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 to="" calcmode="lin" valueType="num">
                                      <p:cBhvr>
                                        <p:cTn id="7" dur="1" fill="hold"/>
                                        <p:tgtEl>
                                          <p:spTgt spid="2150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1509"/>
                                        </p:tgtEl>
                                        <p:attrNameLst>
                                          <p:attrName>style.visibility</p:attrName>
                                        </p:attrNameLst>
                                      </p:cBhvr>
                                      <p:to>
                                        <p:strVal val="visible"/>
                                      </p:to>
                                    </p:set>
                                    <p:anim to="" calcmode="lin" valueType="num">
                                      <p:cBhvr>
                                        <p:cTn id="10" dur="1" fill="hold"/>
                                        <p:tgtEl>
                                          <p:spTgt spid="2150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1510"/>
                                        </p:tgtEl>
                                        <p:attrNameLst>
                                          <p:attrName>style.visibility</p:attrName>
                                        </p:attrNameLst>
                                      </p:cBhvr>
                                      <p:to>
                                        <p:strVal val="visible"/>
                                      </p:to>
                                    </p:set>
                                    <p:anim to="" calcmode="lin" valueType="num">
                                      <p:cBhvr>
                                        <p:cTn id="13" dur="1" fill="hold"/>
                                        <p:tgtEl>
                                          <p:spTgt spid="21510"/>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1511"/>
                                        </p:tgtEl>
                                        <p:attrNameLst>
                                          <p:attrName>style.visibility</p:attrName>
                                        </p:attrNameLst>
                                      </p:cBhvr>
                                      <p:to>
                                        <p:strVal val="visible"/>
                                      </p:to>
                                    </p:set>
                                    <p:anim to="" calcmode="lin" valueType="num">
                                      <p:cBhvr>
                                        <p:cTn id="16" dur="1" fill="hold"/>
                                        <p:tgtEl>
                                          <p:spTgt spid="21511"/>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1512"/>
                                        </p:tgtEl>
                                        <p:attrNameLst>
                                          <p:attrName>style.visibility</p:attrName>
                                        </p:attrNameLst>
                                      </p:cBhvr>
                                      <p:to>
                                        <p:strVal val="visible"/>
                                      </p:to>
                                    </p:set>
                                    <p:anim to="" calcmode="lin" valueType="num">
                                      <p:cBhvr>
                                        <p:cTn id="19" dur="1" fill="hold"/>
                                        <p:tgtEl>
                                          <p:spTgt spid="21512"/>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21513"/>
                                        </p:tgtEl>
                                        <p:attrNameLst>
                                          <p:attrName>style.visibility</p:attrName>
                                        </p:attrNameLst>
                                      </p:cBhvr>
                                      <p:to>
                                        <p:strVal val="visible"/>
                                      </p:to>
                                    </p:set>
                                    <p:anim to="" calcmode="lin" valueType="num">
                                      <p:cBhvr>
                                        <p:cTn id="22" dur="1" fill="hold"/>
                                        <p:tgtEl>
                                          <p:spTgt spid="215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P spid="21510" grpId="0"/>
      <p:bldP spid="21511" grpId="0"/>
      <p:bldP spid="21512" grpId="0"/>
      <p:bldP spid="215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61" name="Group 533"/>
          <p:cNvGraphicFramePr>
            <a:graphicFrameLocks noGrp="1"/>
          </p:cNvGraphicFramePr>
          <p:nvPr/>
        </p:nvGraphicFramePr>
        <p:xfrm>
          <a:off x="395288" y="620713"/>
          <a:ext cx="8208962" cy="6189663"/>
        </p:xfrm>
        <a:graphic>
          <a:graphicData uri="http://schemas.openxmlformats.org/drawingml/2006/table">
            <a:tbl>
              <a:tblPr/>
              <a:tblGrid>
                <a:gridCol w="3478212"/>
                <a:gridCol w="2316163"/>
                <a:gridCol w="1454150"/>
                <a:gridCol w="960437"/>
              </a:tblGrid>
              <a:tr h="398463">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v-SE" sz="1600" b="1" i="0" u="none" strike="noStrike" cap="none" normalizeH="0" baseline="0" smtClean="0">
                          <a:ln>
                            <a:noFill/>
                          </a:ln>
                          <a:solidFill>
                            <a:srgbClr val="FFFF00"/>
                          </a:solidFill>
                          <a:effectLst/>
                          <a:latin typeface="Times New Roman" pitchFamily="18" charset="0"/>
                          <a:cs typeface="Times New Roman" pitchFamily="18" charset="0"/>
                        </a:rPr>
                        <a:t>Tabel 2. Beberapa Contoh Biaya Lingkungan dan Biaya Sosial (US$/ha)</a:t>
                      </a:r>
                      <a:endParaRPr kumimoji="0" lang="sv-SE" sz="16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chemeClr val="accent1"/>
                        </a:gs>
                        <a:gs pos="100000">
                          <a:schemeClr val="accent1">
                            <a:gamma/>
                            <a:shade val="0"/>
                            <a:invGamma/>
                          </a:schemeClr>
                        </a:gs>
                      </a:gsLst>
                      <a:path path="rect">
                        <a:fillToRect r="100000" b="100000"/>
                      </a:path>
                    </a:gradFill>
                  </a:tcPr>
                </a:tc>
                <a:tc hMerge="1">
                  <a:txBody>
                    <a:bodyPr/>
                    <a:lstStyle/>
                    <a:p>
                      <a:endParaRPr lang="en-US"/>
                    </a:p>
                  </a:txBody>
                  <a:tcPr/>
                </a:tc>
                <a:tc hMerge="1">
                  <a:txBody>
                    <a:bodyPr/>
                    <a:lstStyle/>
                    <a:p>
                      <a:endParaRPr lang="en-US"/>
                    </a:p>
                  </a:txBody>
                  <a:tcPr/>
                </a:tc>
                <a:tc hMerge="1">
                  <a:txBody>
                    <a:bodyPr/>
                    <a:lstStyle/>
                    <a:p>
                      <a:endParaRPr lang="en-US"/>
                    </a:p>
                  </a:txBody>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1. Nilai lahan dan ekosistem </a:t>
                      </a:r>
                      <a:endParaRPr kumimoji="0" lang="en-US" sz="1400" b="0" i="0" u="none" strike="noStrike" cap="none" normalizeH="0" baseline="0" smtClean="0">
                        <a:ln>
                          <a:noFill/>
                        </a:ln>
                        <a:solidFill>
                          <a:srgbClr val="FFFF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Asumsi </a:t>
                      </a:r>
                      <a:endParaRPr kumimoji="0" lang="en-US" sz="1400" b="0" i="0" u="none" strike="noStrike" cap="none" normalizeH="0" baseline="0" smtClean="0">
                        <a:ln>
                          <a:noFill/>
                        </a:ln>
                        <a:solidFill>
                          <a:srgbClr val="FFFF00"/>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Tingkat</a:t>
                      </a:r>
                      <a:endParaRPr kumimoji="0" lang="en-US" sz="1400" b="0" i="0" u="none" strike="noStrike" cap="none" normalizeH="0" baseline="0" smtClean="0">
                        <a:ln>
                          <a:noFill/>
                        </a:ln>
                        <a:solidFill>
                          <a:srgbClr val="FFFF00"/>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Nilai</a:t>
                      </a:r>
                      <a:endParaRPr kumimoji="0" lang="en-US" sz="14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r>
              <a:tr h="139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1.1. Nilai guna langsung: </a:t>
                      </a: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lahan &amp;</a:t>
                      </a:r>
                      <a:endParaRPr kumimoji="0" lang="en-US" sz="14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N. Rendah     N.Tinggi</a:t>
                      </a:r>
                      <a:endParaRPr kumimoji="0" lang="en-US" sz="14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Kepercayaan</a:t>
                      </a:r>
                      <a:endParaRPr kumimoji="0" lang="en-US" sz="14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Min</a:t>
                      </a:r>
                      <a:endParaRPr kumimoji="0" lang="en-US" sz="14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ekosistem .</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176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Kayu (2 m3/ha @ $35/m3) </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70                    70</a:t>
                      </a:r>
                      <a:endParaRPr kumimoji="0" lang="en-US"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70 </a:t>
                      </a:r>
                      <a:endParaRPr kumimoji="0" lang="en-US"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146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Nonkayu</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100                  401</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75%</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75 </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269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1.2. Nilai guna tidak langsung</a:t>
                      </a:r>
                      <a:endParaRPr kumimoji="0" lang="en-US" sz="14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FFFF00"/>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FFFF00"/>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FFFF00"/>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r>
              <a:tr h="142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Pengendali gangguan </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2                      5</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75%</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146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Pengatur tata air </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4                    15</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75%</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3 </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146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Pengendali erosi </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71                   283</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75%</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53 </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146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Pembentukan lapisan tanah</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11                    11</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75%</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8 </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139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Siklus hara </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107               1,067</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75%</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80 </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Pemrosesan limbah </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100                  100</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75%</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75 </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165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2. Biaya lingkungan</a:t>
                      </a:r>
                      <a:endParaRPr kumimoji="0" lang="en-US" sz="1400" b="0" i="0" u="none" strike="noStrike" cap="none" normalizeH="0" baseline="0" smtClean="0">
                        <a:ln>
                          <a:noFill/>
                        </a:ln>
                        <a:solidFill>
                          <a:srgbClr val="FFFF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FFFF00"/>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FFFF00"/>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FFFF00"/>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Keanekaragaman hayati</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3                      3</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75%</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2 </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146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Pencemaran, penyakit &amp; hama</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10                     30</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40%</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4 </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Penyerap karbon </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272                   272</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30%</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82 </a:t>
                      </a:r>
                      <a:endParaRPr kumimoji="0" lang="en-US" sz="14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CC"/>
                    </a:solidFill>
                  </a:tcPr>
                </a:tc>
              </a:tr>
              <a:tr h="146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3. Intangibel: </a:t>
                      </a: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Nilai pilihan &amp; warisan</a:t>
                      </a:r>
                      <a:endParaRPr kumimoji="0" lang="en-US" sz="14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4                    12</a:t>
                      </a:r>
                      <a:endParaRPr kumimoji="0" lang="en-US" sz="14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30%</a:t>
                      </a:r>
                      <a:endParaRPr kumimoji="0" lang="en-US" sz="14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1</a:t>
                      </a:r>
                      <a:endParaRPr kumimoji="0" lang="en-US" sz="14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r>
              <a:tr h="219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4. Biaya sosial: </a:t>
                      </a: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konflik &amp; keamanan </a:t>
                      </a:r>
                      <a:endParaRPr kumimoji="0" lang="en-US" sz="1400" b="0" i="0" u="none" strike="noStrike" cap="none" normalizeH="0" baseline="0" smtClean="0">
                        <a:ln>
                          <a:noFill/>
                        </a:ln>
                        <a:solidFill>
                          <a:srgbClr val="FFFF00"/>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9                     36</a:t>
                      </a:r>
                      <a:endParaRPr kumimoji="0" lang="en-US" sz="14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30%</a:t>
                      </a:r>
                      <a:endParaRPr kumimoji="0" lang="en-US" sz="14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3 </a:t>
                      </a:r>
                      <a:endParaRPr kumimoji="0" lang="en-US" sz="1400" b="0" i="0" u="none" strike="noStrike" cap="none" normalizeH="0" baseline="0" smtClean="0">
                        <a:ln>
                          <a:noFill/>
                        </a:ln>
                        <a:solidFill>
                          <a:srgbClr val="FFFF00"/>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r>
              <a:tr h="277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cs typeface="Times New Roman" pitchFamily="18" charset="0"/>
                        </a:rPr>
                        <a:t>TOTAL </a:t>
                      </a:r>
                      <a:endParaRPr kumimoji="0" lang="en-US" sz="1400" b="0" i="0" u="none" strike="noStrike" cap="none" normalizeH="0" baseline="0" smtClean="0">
                        <a:ln>
                          <a:noFill/>
                        </a:ln>
                        <a:solidFill>
                          <a:srgbClr val="FFFF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763                2,305</a:t>
                      </a:r>
                      <a:endParaRPr kumimoji="0" lang="en-US" sz="1400" b="0" i="0" u="none" strike="noStrike" cap="none" normalizeH="0" baseline="0" smtClean="0">
                        <a:ln>
                          <a:noFill/>
                        </a:ln>
                        <a:solidFill>
                          <a:srgbClr val="FFFF00"/>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FFFF00"/>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00"/>
                          </a:solidFill>
                          <a:effectLst/>
                          <a:latin typeface="Times New Roman" pitchFamily="18" charset="0"/>
                          <a:cs typeface="Times New Roman" pitchFamily="18" charset="0"/>
                        </a:rPr>
                        <a:t>458 </a:t>
                      </a:r>
                      <a:endParaRPr kumimoji="0" lang="en-US" sz="1400" b="0" i="0" u="none" strike="noStrike" cap="none" normalizeH="0" baseline="0" smtClean="0">
                        <a:ln>
                          <a:noFill/>
                        </a:ln>
                        <a:solidFill>
                          <a:srgbClr val="FFFF00"/>
                        </a:solidFill>
                        <a:effectLst/>
                        <a:latin typeface="Arial" charset="0"/>
                      </a:endParaRPr>
                    </a:p>
                  </a:txBody>
                  <a:tcPr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bl>
          </a:graphicData>
        </a:graphic>
      </p:graphicFrame>
      <p:sp>
        <p:nvSpPr>
          <p:cNvPr id="23049" name="Text Box 521"/>
          <p:cNvSpPr txBox="1">
            <a:spLocks noChangeArrowheads="1"/>
          </p:cNvSpPr>
          <p:nvPr/>
        </p:nvSpPr>
        <p:spPr bwMode="auto">
          <a:xfrm>
            <a:off x="395288" y="115888"/>
            <a:ext cx="4449762" cy="396875"/>
          </a:xfrm>
          <a:prstGeom prst="rect">
            <a:avLst/>
          </a:prstGeom>
          <a:noFill/>
          <a:ln w="9525">
            <a:noFill/>
            <a:miter lim="800000"/>
            <a:headEnd/>
            <a:tailEnd/>
          </a:ln>
        </p:spPr>
        <p:txBody>
          <a:bodyPr wrap="none">
            <a:spAutoFit/>
          </a:bodyPr>
          <a:lstStyle/>
          <a:p>
            <a:pPr eaLnBrk="1" hangingPunct="1"/>
            <a:r>
              <a:rPr lang="en-US" sz="2000">
                <a:latin typeface="Arial" charset="0"/>
              </a:rPr>
              <a:t>3. Biaya Lingkungan dan Biaya Sosial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3061"/>
                                        </p:tgtEl>
                                        <p:attrNameLst>
                                          <p:attrName>style.visibility</p:attrName>
                                        </p:attrNameLst>
                                      </p:cBhvr>
                                      <p:to>
                                        <p:strVal val="visible"/>
                                      </p:to>
                                    </p:set>
                                    <p:anim to="" calcmode="lin" valueType="num">
                                      <p:cBhvr>
                                        <p:cTn id="7" dur="1" fill="hold"/>
                                        <p:tgtEl>
                                          <p:spTgt spid="2306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3049"/>
                                        </p:tgtEl>
                                        <p:attrNameLst>
                                          <p:attrName>style.visibility</p:attrName>
                                        </p:attrNameLst>
                                      </p:cBhvr>
                                      <p:to>
                                        <p:strVal val="visible"/>
                                      </p:to>
                                    </p:set>
                                    <p:anim to="" calcmode="lin" valueType="num">
                                      <p:cBhvr>
                                        <p:cTn id="10" dur="1" fill="hold"/>
                                        <p:tgtEl>
                                          <p:spTgt spid="2304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611188" y="476250"/>
            <a:ext cx="7173912" cy="396875"/>
          </a:xfrm>
          <a:prstGeom prst="rect">
            <a:avLst/>
          </a:prstGeom>
          <a:noFill/>
          <a:ln w="9525">
            <a:noFill/>
            <a:miter lim="800000"/>
            <a:headEnd/>
            <a:tailEnd/>
          </a:ln>
        </p:spPr>
        <p:txBody>
          <a:bodyPr wrap="none">
            <a:spAutoFit/>
          </a:bodyPr>
          <a:lstStyle/>
          <a:p>
            <a:pPr eaLnBrk="1" hangingPunct="1"/>
            <a:r>
              <a:rPr lang="en-US" sz="2000">
                <a:latin typeface="Arial" charset="0"/>
              </a:rPr>
              <a:t>4. Analisis valuasi ekonomi investasi perkebunan kelapa sawit</a:t>
            </a:r>
          </a:p>
        </p:txBody>
      </p:sp>
      <p:sp>
        <p:nvSpPr>
          <p:cNvPr id="24581" name="Text Box 5"/>
          <p:cNvSpPr txBox="1">
            <a:spLocks noChangeArrowheads="1"/>
          </p:cNvSpPr>
          <p:nvPr/>
        </p:nvSpPr>
        <p:spPr bwMode="auto">
          <a:xfrm>
            <a:off x="1258888" y="1268413"/>
            <a:ext cx="6985000" cy="2831544"/>
          </a:xfrm>
          <a:prstGeom prst="rect">
            <a:avLst/>
          </a:prstGeom>
          <a:solidFill>
            <a:srgbClr val="FFFF00"/>
          </a:solidFill>
          <a:ln w="9525">
            <a:noFill/>
            <a:miter lim="800000"/>
            <a:headEnd/>
            <a:tailEnd/>
          </a:ln>
        </p:spPr>
        <p:txBody>
          <a:bodyPr>
            <a:spAutoFit/>
          </a:bodyPr>
          <a:lstStyle/>
          <a:p>
            <a:pPr>
              <a:spcBef>
                <a:spcPct val="50000"/>
              </a:spcBef>
            </a:pPr>
            <a:r>
              <a:rPr lang="en-US" b="1" dirty="0" err="1">
                <a:solidFill>
                  <a:schemeClr val="bg1"/>
                </a:solidFill>
              </a:rPr>
              <a:t>Didalam</a:t>
            </a:r>
            <a:r>
              <a:rPr lang="en-US" b="1" dirty="0">
                <a:solidFill>
                  <a:schemeClr val="bg1"/>
                </a:solidFill>
              </a:rPr>
              <a:t> </a:t>
            </a:r>
            <a:r>
              <a:rPr lang="en-US" sz="2800" b="1" dirty="0" err="1">
                <a:solidFill>
                  <a:schemeClr val="bg1"/>
                </a:solidFill>
              </a:rPr>
              <a:t>valuasi</a:t>
            </a:r>
            <a:r>
              <a:rPr lang="en-US" sz="2800" b="1" dirty="0">
                <a:solidFill>
                  <a:schemeClr val="bg1"/>
                </a:solidFill>
              </a:rPr>
              <a:t> </a:t>
            </a:r>
            <a:r>
              <a:rPr lang="en-US" sz="2800" b="1" dirty="0" err="1">
                <a:solidFill>
                  <a:schemeClr val="bg1"/>
                </a:solidFill>
              </a:rPr>
              <a:t>ekonomi</a:t>
            </a:r>
            <a:r>
              <a:rPr lang="en-US" b="1" dirty="0">
                <a:solidFill>
                  <a:schemeClr val="bg1"/>
                </a:solidFill>
              </a:rPr>
              <a:t> yang </a:t>
            </a:r>
            <a:r>
              <a:rPr lang="en-US" b="1" dirty="0" err="1">
                <a:solidFill>
                  <a:schemeClr val="bg1"/>
                </a:solidFill>
              </a:rPr>
              <a:t>diperhitungkan</a:t>
            </a:r>
            <a:r>
              <a:rPr lang="en-US" b="1" dirty="0">
                <a:solidFill>
                  <a:schemeClr val="bg1"/>
                </a:solidFill>
              </a:rPr>
              <a:t> </a:t>
            </a:r>
            <a:r>
              <a:rPr lang="en-US" b="1" dirty="0" err="1">
                <a:solidFill>
                  <a:schemeClr val="bg1"/>
                </a:solidFill>
              </a:rPr>
              <a:t>adalah</a:t>
            </a:r>
            <a:r>
              <a:rPr lang="en-US" b="1" dirty="0">
                <a:solidFill>
                  <a:schemeClr val="bg1"/>
                </a:solidFill>
              </a:rPr>
              <a:t> :</a:t>
            </a:r>
          </a:p>
          <a:p>
            <a:pPr>
              <a:spcBef>
                <a:spcPct val="50000"/>
              </a:spcBef>
              <a:buFontTx/>
              <a:buChar char="•"/>
            </a:pPr>
            <a:r>
              <a:rPr lang="en-US" sz="2800" b="1" dirty="0">
                <a:solidFill>
                  <a:schemeClr val="bg1"/>
                </a:solidFill>
              </a:rPr>
              <a:t> Total </a:t>
            </a:r>
            <a:r>
              <a:rPr lang="en-US" sz="2800" b="1" dirty="0" err="1">
                <a:solidFill>
                  <a:schemeClr val="bg1"/>
                </a:solidFill>
              </a:rPr>
              <a:t>biaya</a:t>
            </a:r>
            <a:r>
              <a:rPr lang="en-US" sz="2800" b="1" dirty="0">
                <a:solidFill>
                  <a:schemeClr val="bg1"/>
                </a:solidFill>
              </a:rPr>
              <a:t> </a:t>
            </a:r>
            <a:r>
              <a:rPr lang="en-US" sz="2800" b="1" dirty="0" err="1">
                <a:solidFill>
                  <a:schemeClr val="bg1"/>
                </a:solidFill>
              </a:rPr>
              <a:t>investasi</a:t>
            </a:r>
            <a:r>
              <a:rPr lang="en-US" sz="2800" b="1" dirty="0">
                <a:solidFill>
                  <a:schemeClr val="bg1"/>
                </a:solidFill>
              </a:rPr>
              <a:t> (</a:t>
            </a:r>
            <a:r>
              <a:rPr lang="en-US" sz="2800" b="1" dirty="0" err="1">
                <a:solidFill>
                  <a:schemeClr val="bg1"/>
                </a:solidFill>
              </a:rPr>
              <a:t>valuasi</a:t>
            </a:r>
            <a:r>
              <a:rPr lang="en-US" sz="2800" b="1" dirty="0">
                <a:solidFill>
                  <a:schemeClr val="bg1"/>
                </a:solidFill>
              </a:rPr>
              <a:t> </a:t>
            </a:r>
            <a:r>
              <a:rPr lang="en-US" sz="2800" b="1" dirty="0" err="1">
                <a:solidFill>
                  <a:schemeClr val="bg1"/>
                </a:solidFill>
              </a:rPr>
              <a:t>finansial</a:t>
            </a:r>
            <a:r>
              <a:rPr lang="en-US" sz="2800" b="1" dirty="0" smtClean="0">
                <a:solidFill>
                  <a:schemeClr val="bg1"/>
                </a:solidFill>
              </a:rPr>
              <a:t>)</a:t>
            </a:r>
          </a:p>
          <a:p>
            <a:pPr>
              <a:spcBef>
                <a:spcPct val="50000"/>
              </a:spcBef>
              <a:buFontTx/>
              <a:buChar char="•"/>
            </a:pPr>
            <a:r>
              <a:rPr lang="en-US" sz="2800" b="1" dirty="0" smtClean="0">
                <a:solidFill>
                  <a:schemeClr val="bg1"/>
                </a:solidFill>
              </a:rPr>
              <a:t> </a:t>
            </a:r>
            <a:r>
              <a:rPr lang="en-US" sz="2800" b="1" dirty="0" err="1">
                <a:solidFill>
                  <a:schemeClr val="bg1"/>
                </a:solidFill>
              </a:rPr>
              <a:t>Biaya</a:t>
            </a:r>
            <a:r>
              <a:rPr lang="en-US" sz="2800" b="1" dirty="0">
                <a:solidFill>
                  <a:schemeClr val="bg1"/>
                </a:solidFill>
              </a:rPr>
              <a:t> </a:t>
            </a:r>
            <a:r>
              <a:rPr lang="en-US" sz="2800" b="1" dirty="0" err="1">
                <a:solidFill>
                  <a:schemeClr val="bg1"/>
                </a:solidFill>
              </a:rPr>
              <a:t>lingkungan</a:t>
            </a:r>
            <a:r>
              <a:rPr lang="en-US" sz="2800" b="1" dirty="0">
                <a:solidFill>
                  <a:schemeClr val="bg1"/>
                </a:solidFill>
              </a:rPr>
              <a:t> </a:t>
            </a:r>
            <a:r>
              <a:rPr lang="en-US" sz="2800" b="1" dirty="0" err="1">
                <a:solidFill>
                  <a:schemeClr val="bg1"/>
                </a:solidFill>
              </a:rPr>
              <a:t>dan</a:t>
            </a:r>
            <a:endParaRPr lang="en-US" sz="2800" b="1" dirty="0">
              <a:solidFill>
                <a:schemeClr val="bg1"/>
              </a:solidFill>
            </a:endParaRPr>
          </a:p>
          <a:p>
            <a:pPr>
              <a:spcBef>
                <a:spcPct val="50000"/>
              </a:spcBef>
              <a:buFontTx/>
              <a:buChar char="•"/>
            </a:pPr>
            <a:r>
              <a:rPr lang="en-US" sz="2800" b="1" dirty="0">
                <a:solidFill>
                  <a:schemeClr val="bg1"/>
                </a:solidFill>
              </a:rPr>
              <a:t> </a:t>
            </a:r>
            <a:r>
              <a:rPr lang="en-US" sz="2800" b="1" dirty="0" err="1">
                <a:solidFill>
                  <a:schemeClr val="bg1"/>
                </a:solidFill>
              </a:rPr>
              <a:t>Biaya</a:t>
            </a:r>
            <a:r>
              <a:rPr lang="en-US" sz="2800" b="1" dirty="0">
                <a:solidFill>
                  <a:schemeClr val="bg1"/>
                </a:solidFill>
              </a:rPr>
              <a:t> </a:t>
            </a:r>
            <a:r>
              <a:rPr lang="en-US" sz="2800" b="1" dirty="0" err="1">
                <a:solidFill>
                  <a:schemeClr val="bg1"/>
                </a:solidFill>
              </a:rPr>
              <a:t>sosial</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4581"/>
                                        </p:tgtEl>
                                        <p:attrNameLst>
                                          <p:attrName>style.visibility</p:attrName>
                                        </p:attrNameLst>
                                      </p:cBhvr>
                                      <p:to>
                                        <p:strVal val="visible"/>
                                      </p:to>
                                    </p:set>
                                    <p:animEffect transition="in" filter="checkerboard(across)">
                                      <p:cBhvr>
                                        <p:cTn id="11"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304800"/>
            <a:ext cx="7620000" cy="315913"/>
          </a:xfrm>
        </p:spPr>
        <p:txBody>
          <a:bodyPr>
            <a:normAutofit fontScale="90000"/>
          </a:bodyPr>
          <a:lstStyle/>
          <a:p>
            <a:endParaRPr lang="en-US" sz="4000" smtClean="0"/>
          </a:p>
        </p:txBody>
      </p:sp>
      <p:pic>
        <p:nvPicPr>
          <p:cNvPr id="41988" name="Picture 4"/>
          <p:cNvPicPr>
            <a:picLocks noGrp="1" noChangeAspect="1" noChangeArrowheads="1"/>
          </p:cNvPicPr>
          <p:nvPr>
            <p:ph idx="1"/>
          </p:nvPr>
        </p:nvPicPr>
        <p:blipFill>
          <a:blip r:embed="rId2"/>
          <a:srcRect/>
          <a:stretch>
            <a:fillRect/>
          </a:stretch>
        </p:blipFill>
        <p:spPr>
          <a:xfrm>
            <a:off x="1042988" y="476250"/>
            <a:ext cx="7345362" cy="56197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fltVal val="0"/>
                                          </p:val>
                                        </p:tav>
                                        <p:tav tm="100000">
                                          <p:val>
                                            <p:strVal val="#ppt_h"/>
                                          </p:val>
                                        </p:tav>
                                      </p:tavLst>
                                    </p:anim>
                                    <p:animEffect transition="in" filter="fade">
                                      <p:cBhvr>
                                        <p:cTn id="9"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914400" y="357188"/>
            <a:ext cx="8229600" cy="609600"/>
          </a:xfrm>
          <a:prstGeom prst="rect">
            <a:avLst/>
          </a:prstGeom>
          <a:noFill/>
          <a:ln w="9525">
            <a:noFill/>
            <a:miter lim="800000"/>
            <a:headEnd/>
            <a:tailEnd/>
          </a:ln>
          <a:effectLst/>
        </p:spPr>
        <p:txBody>
          <a:bodyPr lIns="96451" tIns="48225" rIns="96451" bIns="48225" anchor="ctr">
            <a:spAutoFit/>
          </a:bodyPr>
          <a:lstStyle/>
          <a:p>
            <a:pPr defTabSz="1103313" eaLnBrk="1" hangingPunct="1">
              <a:lnSpc>
                <a:spcPct val="125000"/>
              </a:lnSpc>
              <a:defRPr/>
            </a:pPr>
            <a:r>
              <a:rPr lang="en-US" sz="2800" b="1" kern="0">
                <a:solidFill>
                  <a:srgbClr val="C00000"/>
                </a:solidFill>
                <a:latin typeface="+mj-lt"/>
                <a:ea typeface="+mj-ea"/>
                <a:cs typeface="+mj-cs"/>
              </a:rPr>
              <a:t> Yield Beberapa Komoditi Minyak Nabati</a:t>
            </a:r>
            <a:endParaRPr lang="en-US" sz="2800" b="1" kern="0">
              <a:solidFill>
                <a:srgbClr val="C00000"/>
              </a:solidFill>
              <a:latin typeface="Edwardian Script ITC" pitchFamily="66" charset="0"/>
              <a:ea typeface="+mj-ea"/>
              <a:cs typeface="+mj-cs"/>
            </a:endParaRPr>
          </a:p>
        </p:txBody>
      </p:sp>
      <p:sp>
        <p:nvSpPr>
          <p:cNvPr id="1028" name="AutoShape 6"/>
          <p:cNvSpPr>
            <a:spLocks noChangeArrowheads="1"/>
          </p:cNvSpPr>
          <p:nvPr/>
        </p:nvSpPr>
        <p:spPr bwMode="auto">
          <a:xfrm>
            <a:off x="582613" y="981075"/>
            <a:ext cx="8308975" cy="71438"/>
          </a:xfrm>
          <a:prstGeom prst="rtTriangle">
            <a:avLst/>
          </a:prstGeom>
          <a:solidFill>
            <a:srgbClr val="FFFF00"/>
          </a:solidFill>
          <a:ln w="9525">
            <a:noFill/>
            <a:miter lim="800000"/>
            <a:headEnd/>
            <a:tailEnd/>
          </a:ln>
        </p:spPr>
        <p:txBody>
          <a:bodyPr wrap="none" anchor="ctr"/>
          <a:lstStyle/>
          <a:p>
            <a:endParaRPr lang="en-GB"/>
          </a:p>
        </p:txBody>
      </p:sp>
      <p:sp>
        <p:nvSpPr>
          <p:cNvPr id="1029" name="AutoShape 7"/>
          <p:cNvSpPr>
            <a:spLocks noChangeArrowheads="1"/>
          </p:cNvSpPr>
          <p:nvPr/>
        </p:nvSpPr>
        <p:spPr bwMode="auto">
          <a:xfrm rot="5400000">
            <a:off x="-2002630" y="3323431"/>
            <a:ext cx="5903912" cy="66675"/>
          </a:xfrm>
          <a:prstGeom prst="rtTriangle">
            <a:avLst/>
          </a:prstGeom>
          <a:solidFill>
            <a:srgbClr val="FFFF00"/>
          </a:solidFill>
          <a:ln w="9525">
            <a:noFill/>
            <a:miter lim="800000"/>
            <a:headEnd/>
            <a:tailEnd/>
          </a:ln>
        </p:spPr>
        <p:txBody>
          <a:bodyPr wrap="none" anchor="ctr"/>
          <a:lstStyle/>
          <a:p>
            <a:endParaRPr lang="en-GB">
              <a:solidFill>
                <a:srgbClr val="C00000"/>
              </a:solidFill>
            </a:endParaRPr>
          </a:p>
        </p:txBody>
      </p:sp>
      <p:graphicFrame>
        <p:nvGraphicFramePr>
          <p:cNvPr id="5" name="Object 2"/>
          <p:cNvGraphicFramePr>
            <a:graphicFrameLocks noChangeAspect="1"/>
          </p:cNvGraphicFramePr>
          <p:nvPr/>
        </p:nvGraphicFramePr>
        <p:xfrm>
          <a:off x="1143000" y="928688"/>
          <a:ext cx="8001000" cy="5929312"/>
        </p:xfrm>
        <a:graphic>
          <a:graphicData uri="http://schemas.openxmlformats.org/presentationml/2006/ole">
            <p:oleObj spid="_x0000_s1026" name="Chart" r:id="rId3" imgW="9058275" imgH="5153025" progId="MSGraph.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304800"/>
            <a:ext cx="7620000" cy="244475"/>
          </a:xfrm>
        </p:spPr>
        <p:txBody>
          <a:bodyPr>
            <a:normAutofit fontScale="90000"/>
          </a:bodyPr>
          <a:lstStyle/>
          <a:p>
            <a:endParaRPr lang="en-US" sz="4000" smtClean="0"/>
          </a:p>
        </p:txBody>
      </p:sp>
      <p:pic>
        <p:nvPicPr>
          <p:cNvPr id="43012" name="Picture 4"/>
          <p:cNvPicPr>
            <a:picLocks noGrp="1" noChangeAspect="1" noChangeArrowheads="1"/>
          </p:cNvPicPr>
          <p:nvPr>
            <p:ph idx="1"/>
          </p:nvPr>
        </p:nvPicPr>
        <p:blipFill>
          <a:blip r:embed="rId2"/>
          <a:srcRect/>
          <a:stretch>
            <a:fillRect/>
          </a:stretch>
        </p:blipFill>
        <p:spPr>
          <a:xfrm>
            <a:off x="971550" y="476250"/>
            <a:ext cx="7632700" cy="60483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500" fill="hold"/>
                                        <p:tgtEl>
                                          <p:spTgt spid="43012"/>
                                        </p:tgtEl>
                                        <p:attrNameLst>
                                          <p:attrName>ppt_w</p:attrName>
                                        </p:attrNameLst>
                                      </p:cBhvr>
                                      <p:tavLst>
                                        <p:tav tm="0">
                                          <p:val>
                                            <p:fltVal val="0"/>
                                          </p:val>
                                        </p:tav>
                                        <p:tav tm="100000">
                                          <p:val>
                                            <p:strVal val="#ppt_w"/>
                                          </p:val>
                                        </p:tav>
                                      </p:tavLst>
                                    </p:anim>
                                    <p:anim calcmode="lin" valueType="num">
                                      <p:cBhvr>
                                        <p:cTn id="8" dur="500" fill="hold"/>
                                        <p:tgtEl>
                                          <p:spTgt spid="43012"/>
                                        </p:tgtEl>
                                        <p:attrNameLst>
                                          <p:attrName>ppt_h</p:attrName>
                                        </p:attrNameLst>
                                      </p:cBhvr>
                                      <p:tavLst>
                                        <p:tav tm="0">
                                          <p:val>
                                            <p:fltVal val="0"/>
                                          </p:val>
                                        </p:tav>
                                        <p:tav tm="100000">
                                          <p:val>
                                            <p:strVal val="#ppt_h"/>
                                          </p:val>
                                        </p:tav>
                                      </p:tavLst>
                                    </p:anim>
                                    <p:animEffect transition="in" filter="fade">
                                      <p:cBhvr>
                                        <p:cTn id="9"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304800"/>
            <a:ext cx="7620000" cy="171450"/>
          </a:xfrm>
        </p:spPr>
        <p:txBody>
          <a:bodyPr>
            <a:normAutofit fontScale="90000"/>
          </a:bodyPr>
          <a:lstStyle/>
          <a:p>
            <a:endParaRPr lang="en-US" sz="4000" smtClean="0"/>
          </a:p>
        </p:txBody>
      </p:sp>
      <p:pic>
        <p:nvPicPr>
          <p:cNvPr id="44036" name="Picture 4"/>
          <p:cNvPicPr>
            <a:picLocks noGrp="1" noChangeAspect="1" noChangeArrowheads="1"/>
          </p:cNvPicPr>
          <p:nvPr>
            <p:ph idx="1"/>
          </p:nvPr>
        </p:nvPicPr>
        <p:blipFill>
          <a:blip r:embed="rId2"/>
          <a:srcRect/>
          <a:stretch>
            <a:fillRect/>
          </a:stretch>
        </p:blipFill>
        <p:spPr>
          <a:xfrm>
            <a:off x="838200" y="333375"/>
            <a:ext cx="7981950" cy="62642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down)">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304800"/>
            <a:ext cx="7620000" cy="100013"/>
          </a:xfrm>
        </p:spPr>
        <p:txBody>
          <a:bodyPr>
            <a:normAutofit fontScale="90000"/>
          </a:bodyPr>
          <a:lstStyle/>
          <a:p>
            <a:endParaRPr lang="en-US" sz="4000" smtClean="0"/>
          </a:p>
        </p:txBody>
      </p:sp>
      <p:pic>
        <p:nvPicPr>
          <p:cNvPr id="45060" name="Picture 4"/>
          <p:cNvPicPr>
            <a:picLocks noGrp="1" noChangeAspect="1" noChangeArrowheads="1"/>
          </p:cNvPicPr>
          <p:nvPr>
            <p:ph idx="1"/>
          </p:nvPr>
        </p:nvPicPr>
        <p:blipFill>
          <a:blip r:embed="rId2"/>
          <a:srcRect/>
          <a:stretch>
            <a:fillRect/>
          </a:stretch>
        </p:blipFill>
        <p:spPr>
          <a:xfrm>
            <a:off x="947738" y="404813"/>
            <a:ext cx="7872412" cy="619283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strips(downLeft)">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6" name="WordArt 6"/>
          <p:cNvSpPr>
            <a:spLocks noChangeArrowheads="1" noChangeShapeType="1" noTextEdit="1"/>
          </p:cNvSpPr>
          <p:nvPr/>
        </p:nvSpPr>
        <p:spPr bwMode="auto">
          <a:xfrm>
            <a:off x="1619250" y="1844675"/>
            <a:ext cx="5256213" cy="3097213"/>
          </a:xfrm>
          <a:prstGeom prst="rect">
            <a:avLst/>
          </a:prstGeom>
        </p:spPr>
        <p:txBody>
          <a:bodyPr wrap="none" fromWordArt="1">
            <a:prstTxWarp prst="textCurveUp">
              <a:avLst>
                <a:gd name="adj" fmla="val 45977"/>
              </a:avLst>
            </a:prstTxWarp>
          </a:bodyPr>
          <a:lstStyle/>
          <a:p>
            <a:pPr algn="ctr"/>
            <a:r>
              <a:rPr lang="en-US" sz="3600" kern="10">
                <a:ln w="9525">
                  <a:solidFill>
                    <a:srgbClr val="000000"/>
                  </a:solidFill>
                  <a:round/>
                  <a:headEnd/>
                  <a:tailEnd/>
                </a:ln>
                <a:solidFill>
                  <a:srgbClr val="FFFFFF"/>
                </a:solidFill>
                <a:latin typeface="Arial Black"/>
              </a:rPr>
              <a:t>TERIMA KASIH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26"/>
                                        </p:tgtEl>
                                        <p:attrNameLst>
                                          <p:attrName>style.visibility</p:attrName>
                                        </p:attrNameLst>
                                      </p:cBhvr>
                                      <p:to>
                                        <p:strVal val="visible"/>
                                      </p:to>
                                    </p:set>
                                    <p:anim to="" calcmode="lin" valueType="num">
                                      <p:cBhvr>
                                        <p:cTn id="7" dur="1" fill="hold"/>
                                        <p:tgtEl>
                                          <p:spTgt spid="307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wipe(down)">
                                      <p:cBhvr>
                                        <p:cTn id="12" dur="500"/>
                                        <p:tgtEl>
                                          <p:spTgt spid="30726"/>
                                        </p:tgtEl>
                                      </p:cBhvr>
                                    </p:animEffect>
                                  </p:childTnLst>
                                </p:cTn>
                              </p:par>
                            </p:childTnLst>
                          </p:cTn>
                        </p:par>
                        <p:par>
                          <p:cTn id="13" fill="hold">
                            <p:stCondLst>
                              <p:cond delay="500"/>
                            </p:stCondLst>
                            <p:childTnLst>
                              <p:par>
                                <p:cTn id="14" presetID="53" presetClass="entr" presetSubtype="0" fill="hold" grpId="2" nodeType="afterEffect">
                                  <p:stCondLst>
                                    <p:cond delay="0"/>
                                  </p:stCondLst>
                                  <p:childTnLst>
                                    <p:set>
                                      <p:cBhvr>
                                        <p:cTn id="15" dur="1" fill="hold">
                                          <p:stCondLst>
                                            <p:cond delay="0"/>
                                          </p:stCondLst>
                                        </p:cTn>
                                        <p:tgtEl>
                                          <p:spTgt spid="30726"/>
                                        </p:tgtEl>
                                        <p:attrNameLst>
                                          <p:attrName>style.visibility</p:attrName>
                                        </p:attrNameLst>
                                      </p:cBhvr>
                                      <p:to>
                                        <p:strVal val="visible"/>
                                      </p:to>
                                    </p:set>
                                    <p:anim calcmode="lin" valueType="num">
                                      <p:cBhvr>
                                        <p:cTn id="16" dur="500" fill="hold"/>
                                        <p:tgtEl>
                                          <p:spTgt spid="30726"/>
                                        </p:tgtEl>
                                        <p:attrNameLst>
                                          <p:attrName>ppt_w</p:attrName>
                                        </p:attrNameLst>
                                      </p:cBhvr>
                                      <p:tavLst>
                                        <p:tav tm="0">
                                          <p:val>
                                            <p:fltVal val="0"/>
                                          </p:val>
                                        </p:tav>
                                        <p:tav tm="100000">
                                          <p:val>
                                            <p:strVal val="#ppt_w"/>
                                          </p:val>
                                        </p:tav>
                                      </p:tavLst>
                                    </p:anim>
                                    <p:anim calcmode="lin" valueType="num">
                                      <p:cBhvr>
                                        <p:cTn id="17" dur="500" fill="hold"/>
                                        <p:tgtEl>
                                          <p:spTgt spid="30726"/>
                                        </p:tgtEl>
                                        <p:attrNameLst>
                                          <p:attrName>ppt_h</p:attrName>
                                        </p:attrNameLst>
                                      </p:cBhvr>
                                      <p:tavLst>
                                        <p:tav tm="0">
                                          <p:val>
                                            <p:fltVal val="0"/>
                                          </p:val>
                                        </p:tav>
                                        <p:tav tm="100000">
                                          <p:val>
                                            <p:strVal val="#ppt_h"/>
                                          </p:val>
                                        </p:tav>
                                      </p:tavLst>
                                    </p:anim>
                                    <p:animEffect transition="in" filter="fade">
                                      <p:cBhvr>
                                        <p:cTn id="18"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6" grpId="1" animBg="1"/>
      <p:bldP spid="3072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914400" y="357188"/>
            <a:ext cx="7943850" cy="609600"/>
          </a:xfrm>
          <a:prstGeom prst="rect">
            <a:avLst/>
          </a:prstGeom>
          <a:noFill/>
          <a:ln w="9525">
            <a:noFill/>
            <a:miter lim="800000"/>
            <a:headEnd/>
            <a:tailEnd/>
          </a:ln>
          <a:effectLst/>
        </p:spPr>
        <p:txBody>
          <a:bodyPr lIns="96451" tIns="48225" rIns="96451" bIns="48225" anchor="ctr">
            <a:spAutoFit/>
          </a:bodyPr>
          <a:lstStyle/>
          <a:p>
            <a:pPr defTabSz="1103313" eaLnBrk="1" hangingPunct="1">
              <a:lnSpc>
                <a:spcPct val="125000"/>
              </a:lnSpc>
              <a:defRPr/>
            </a:pPr>
            <a:r>
              <a:rPr lang="en-US" sz="2800" b="1" kern="0">
                <a:solidFill>
                  <a:srgbClr val="C00000"/>
                </a:solidFill>
                <a:latin typeface="+mj-lt"/>
                <a:ea typeface="+mj-ea"/>
                <a:cs typeface="+mj-cs"/>
              </a:rPr>
              <a:t> Proyeksi Produksi CPO Indonesia 2020</a:t>
            </a:r>
            <a:endParaRPr lang="en-US" sz="2800" b="1" kern="0">
              <a:solidFill>
                <a:srgbClr val="C00000"/>
              </a:solidFill>
              <a:latin typeface="Edwardian Script ITC" pitchFamily="66" charset="0"/>
              <a:ea typeface="+mj-ea"/>
              <a:cs typeface="+mj-cs"/>
            </a:endParaRPr>
          </a:p>
        </p:txBody>
      </p:sp>
      <p:sp>
        <p:nvSpPr>
          <p:cNvPr id="2052" name="AutoShape 6"/>
          <p:cNvSpPr>
            <a:spLocks noChangeArrowheads="1"/>
          </p:cNvSpPr>
          <p:nvPr/>
        </p:nvSpPr>
        <p:spPr bwMode="auto">
          <a:xfrm>
            <a:off x="582613" y="981075"/>
            <a:ext cx="8308975" cy="71438"/>
          </a:xfrm>
          <a:prstGeom prst="rtTriangle">
            <a:avLst/>
          </a:prstGeom>
          <a:solidFill>
            <a:srgbClr val="FFFF00"/>
          </a:solidFill>
          <a:ln w="9525">
            <a:noFill/>
            <a:miter lim="800000"/>
            <a:headEnd/>
            <a:tailEnd/>
          </a:ln>
        </p:spPr>
        <p:txBody>
          <a:bodyPr wrap="none" anchor="ctr"/>
          <a:lstStyle/>
          <a:p>
            <a:endParaRPr lang="en-GB"/>
          </a:p>
        </p:txBody>
      </p:sp>
      <p:sp>
        <p:nvSpPr>
          <p:cNvPr id="2053" name="AutoShape 7"/>
          <p:cNvSpPr>
            <a:spLocks noChangeArrowheads="1"/>
          </p:cNvSpPr>
          <p:nvPr/>
        </p:nvSpPr>
        <p:spPr bwMode="auto">
          <a:xfrm rot="5400000">
            <a:off x="-2002630" y="3323431"/>
            <a:ext cx="5903912" cy="66675"/>
          </a:xfrm>
          <a:prstGeom prst="rtTriangle">
            <a:avLst/>
          </a:prstGeom>
          <a:solidFill>
            <a:srgbClr val="FFFF00"/>
          </a:solidFill>
          <a:ln w="9525">
            <a:noFill/>
            <a:miter lim="800000"/>
            <a:headEnd/>
            <a:tailEnd/>
          </a:ln>
        </p:spPr>
        <p:txBody>
          <a:bodyPr wrap="none" anchor="ctr"/>
          <a:lstStyle/>
          <a:p>
            <a:endParaRPr lang="en-GB">
              <a:solidFill>
                <a:srgbClr val="C00000"/>
              </a:solidFill>
            </a:endParaRPr>
          </a:p>
        </p:txBody>
      </p:sp>
      <p:graphicFrame>
        <p:nvGraphicFramePr>
          <p:cNvPr id="2050" name="Object 3"/>
          <p:cNvGraphicFramePr>
            <a:graphicFrameLocks noChangeAspect="1"/>
          </p:cNvGraphicFramePr>
          <p:nvPr/>
        </p:nvGraphicFramePr>
        <p:xfrm>
          <a:off x="1143000" y="1143000"/>
          <a:ext cx="7739063" cy="5334000"/>
        </p:xfrm>
        <a:graphic>
          <a:graphicData uri="http://schemas.openxmlformats.org/presentationml/2006/ole">
            <p:oleObj spid="_x0000_s2050" r:id="rId3" imgW="7742591" imgH="5340559" progId="Excel.Chart.8">
              <p:embed/>
            </p:oleObj>
          </a:graphicData>
        </a:graphic>
      </p:graphicFrame>
      <p:sp>
        <p:nvSpPr>
          <p:cNvPr id="6" name="Rectangle 9"/>
          <p:cNvSpPr txBox="1">
            <a:spLocks noChangeArrowheads="1"/>
          </p:cNvSpPr>
          <p:nvPr/>
        </p:nvSpPr>
        <p:spPr bwMode="auto">
          <a:xfrm>
            <a:off x="1428750" y="1500188"/>
            <a:ext cx="928688" cy="590550"/>
          </a:xfrm>
          <a:prstGeom prst="rect">
            <a:avLst/>
          </a:prstGeom>
          <a:noFill/>
          <a:ln w="9525">
            <a:noFill/>
            <a:miter lim="800000"/>
            <a:headEnd/>
            <a:tailEnd/>
          </a:ln>
        </p:spPr>
        <p:txBody>
          <a:bodyPr lIns="96451" tIns="48225" rIns="96451" bIns="48225" anchor="ctr">
            <a:spAutoFit/>
          </a:bodyPr>
          <a:lstStyle/>
          <a:p>
            <a:pPr algn="ctr" defTabSz="1103313">
              <a:defRPr/>
            </a:pPr>
            <a:r>
              <a:rPr lang="en-US" sz="1600" b="1" kern="0" dirty="0">
                <a:solidFill>
                  <a:schemeClr val="bg1">
                    <a:lumMod val="50000"/>
                  </a:schemeClr>
                </a:solidFill>
                <a:latin typeface="+mj-lt"/>
                <a:ea typeface="+mj-ea"/>
                <a:cs typeface="+mj-cs"/>
              </a:rPr>
              <a:t> </a:t>
            </a:r>
            <a:r>
              <a:rPr lang="en-US" sz="1600" b="1" kern="0" dirty="0" err="1">
                <a:solidFill>
                  <a:schemeClr val="bg1">
                    <a:lumMod val="50000"/>
                  </a:schemeClr>
                </a:solidFill>
                <a:latin typeface="+mj-lt"/>
                <a:ea typeface="+mj-ea"/>
                <a:cs typeface="+mj-cs"/>
              </a:rPr>
              <a:t>Juta</a:t>
            </a:r>
            <a:endParaRPr lang="en-US" sz="1600" b="1" kern="0" dirty="0">
              <a:solidFill>
                <a:schemeClr val="bg1">
                  <a:lumMod val="50000"/>
                </a:schemeClr>
              </a:solidFill>
              <a:latin typeface="+mj-lt"/>
              <a:ea typeface="+mj-ea"/>
              <a:cs typeface="+mj-cs"/>
            </a:endParaRPr>
          </a:p>
          <a:p>
            <a:pPr algn="ctr" defTabSz="1103313">
              <a:defRPr/>
            </a:pPr>
            <a:r>
              <a:rPr lang="en-US" sz="1600" b="1" kern="0" dirty="0">
                <a:solidFill>
                  <a:schemeClr val="bg1">
                    <a:lumMod val="50000"/>
                  </a:schemeClr>
                </a:solidFill>
                <a:latin typeface="+mj-lt"/>
                <a:ea typeface="+mj-ea"/>
                <a:cs typeface="+mj-cs"/>
              </a:rPr>
              <a:t>Ton</a:t>
            </a:r>
            <a:endParaRPr lang="en-US" sz="1600" b="1" kern="0" dirty="0">
              <a:solidFill>
                <a:schemeClr val="bg1">
                  <a:lumMod val="50000"/>
                </a:schemeClr>
              </a:solidFill>
              <a:latin typeface="Edwardian Script ITC" pitchFamily="66" charset="0"/>
              <a:ea typeface="+mj-ea"/>
              <a:cs typeface="+mj-cs"/>
            </a:endParaRPr>
          </a:p>
        </p:txBody>
      </p:sp>
      <p:sp>
        <p:nvSpPr>
          <p:cNvPr id="7" name="Rectangle 9"/>
          <p:cNvSpPr txBox="1">
            <a:spLocks noChangeArrowheads="1"/>
          </p:cNvSpPr>
          <p:nvPr/>
        </p:nvSpPr>
        <p:spPr bwMode="auto">
          <a:xfrm>
            <a:off x="4071938" y="6143625"/>
            <a:ext cx="2214562" cy="342900"/>
          </a:xfrm>
          <a:prstGeom prst="rect">
            <a:avLst/>
          </a:prstGeom>
          <a:noFill/>
          <a:ln w="9525">
            <a:noFill/>
            <a:miter lim="800000"/>
            <a:headEnd/>
            <a:tailEnd/>
          </a:ln>
        </p:spPr>
        <p:txBody>
          <a:bodyPr lIns="96451" tIns="48225" rIns="96451" bIns="48225" anchor="ctr">
            <a:spAutoFit/>
          </a:bodyPr>
          <a:lstStyle/>
          <a:p>
            <a:pPr algn="ctr" defTabSz="1103313">
              <a:defRPr/>
            </a:pPr>
            <a:r>
              <a:rPr lang="en-US" sz="1600" b="1" kern="0" dirty="0">
                <a:solidFill>
                  <a:schemeClr val="bg1">
                    <a:lumMod val="50000"/>
                  </a:schemeClr>
                </a:solidFill>
                <a:latin typeface="+mj-lt"/>
                <a:ea typeface="+mj-ea"/>
                <a:cs typeface="+mj-cs"/>
              </a:rPr>
              <a:t> </a:t>
            </a:r>
            <a:r>
              <a:rPr lang="en-US" sz="1600" b="1" kern="0" dirty="0" err="1">
                <a:solidFill>
                  <a:schemeClr val="bg1">
                    <a:lumMod val="50000"/>
                  </a:schemeClr>
                </a:solidFill>
                <a:latin typeface="+mj-lt"/>
                <a:ea typeface="+mj-ea"/>
                <a:cs typeface="+mj-cs"/>
              </a:rPr>
              <a:t>Thn</a:t>
            </a:r>
            <a:r>
              <a:rPr lang="en-US" sz="1600" b="1" kern="0" dirty="0">
                <a:solidFill>
                  <a:schemeClr val="bg1">
                    <a:lumMod val="50000"/>
                  </a:schemeClr>
                </a:solidFill>
                <a:latin typeface="+mj-lt"/>
                <a:ea typeface="+mj-ea"/>
                <a:cs typeface="+mj-cs"/>
              </a:rPr>
              <a:t> (20..)</a:t>
            </a:r>
            <a:endParaRPr lang="en-US" sz="1600" b="1" kern="0" dirty="0">
              <a:solidFill>
                <a:schemeClr val="bg1">
                  <a:lumMod val="50000"/>
                </a:schemeClr>
              </a:solidFill>
              <a:latin typeface="Edwardian Script ITC" pitchFamily="66"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914400" y="417513"/>
            <a:ext cx="7872413" cy="712787"/>
          </a:xfrm>
          <a:prstGeom prst="rect">
            <a:avLst/>
          </a:prstGeom>
          <a:noFill/>
          <a:ln w="9525">
            <a:noFill/>
            <a:miter lim="800000"/>
            <a:headEnd/>
            <a:tailEnd/>
          </a:ln>
          <a:effectLst/>
        </p:spPr>
        <p:txBody>
          <a:bodyPr lIns="96451" tIns="48225" rIns="96451" bIns="48225" anchor="ctr">
            <a:spAutoFit/>
          </a:bodyPr>
          <a:lstStyle/>
          <a:p>
            <a:pPr defTabSz="1103313" eaLnBrk="1" hangingPunct="1">
              <a:lnSpc>
                <a:spcPct val="125000"/>
              </a:lnSpc>
              <a:defRPr/>
            </a:pPr>
            <a:r>
              <a:rPr lang="en-US" sz="3200" b="1" kern="0">
                <a:solidFill>
                  <a:srgbClr val="C00000"/>
                </a:solidFill>
                <a:latin typeface="+mj-lt"/>
                <a:ea typeface="+mj-ea"/>
                <a:cs typeface="+mj-cs"/>
              </a:rPr>
              <a:t> CPO Indonesia Thd. Edible Oil Dunia</a:t>
            </a:r>
            <a:endParaRPr lang="en-US" sz="3200" b="1" kern="0">
              <a:solidFill>
                <a:srgbClr val="C00000"/>
              </a:solidFill>
              <a:latin typeface="Edwardian Script ITC" pitchFamily="66" charset="0"/>
              <a:ea typeface="+mj-ea"/>
              <a:cs typeface="+mj-cs"/>
            </a:endParaRPr>
          </a:p>
        </p:txBody>
      </p:sp>
      <p:sp>
        <p:nvSpPr>
          <p:cNvPr id="8195" name="AutoShape 6"/>
          <p:cNvSpPr>
            <a:spLocks noChangeArrowheads="1"/>
          </p:cNvSpPr>
          <p:nvPr/>
        </p:nvSpPr>
        <p:spPr bwMode="auto">
          <a:xfrm>
            <a:off x="582613" y="785794"/>
            <a:ext cx="8308975" cy="71438"/>
          </a:xfrm>
          <a:prstGeom prst="rtTriangle">
            <a:avLst/>
          </a:prstGeom>
          <a:solidFill>
            <a:srgbClr val="FFFF00"/>
          </a:solidFill>
          <a:ln w="9525">
            <a:noFill/>
            <a:miter lim="800000"/>
            <a:headEnd/>
            <a:tailEnd/>
          </a:ln>
        </p:spPr>
        <p:txBody>
          <a:bodyPr wrap="none" anchor="ctr"/>
          <a:lstStyle/>
          <a:p>
            <a:endParaRPr lang="en-GB"/>
          </a:p>
        </p:txBody>
      </p:sp>
      <p:sp>
        <p:nvSpPr>
          <p:cNvPr id="8196" name="AutoShape 7"/>
          <p:cNvSpPr>
            <a:spLocks noChangeArrowheads="1"/>
          </p:cNvSpPr>
          <p:nvPr/>
        </p:nvSpPr>
        <p:spPr bwMode="auto">
          <a:xfrm rot="5400000">
            <a:off x="-2002630" y="3323431"/>
            <a:ext cx="5903912" cy="66675"/>
          </a:xfrm>
          <a:prstGeom prst="rtTriangle">
            <a:avLst/>
          </a:prstGeom>
          <a:solidFill>
            <a:srgbClr val="FFFF00"/>
          </a:solidFill>
          <a:ln w="9525">
            <a:noFill/>
            <a:miter lim="800000"/>
            <a:headEnd/>
            <a:tailEnd/>
          </a:ln>
        </p:spPr>
        <p:txBody>
          <a:bodyPr wrap="none" anchor="ctr"/>
          <a:lstStyle/>
          <a:p>
            <a:endParaRPr lang="en-GB">
              <a:solidFill>
                <a:srgbClr val="C00000"/>
              </a:solidFill>
            </a:endParaRPr>
          </a:p>
        </p:txBody>
      </p:sp>
      <p:graphicFrame>
        <p:nvGraphicFramePr>
          <p:cNvPr id="5" name="Chart 4"/>
          <p:cNvGraphicFramePr/>
          <p:nvPr/>
        </p:nvGraphicFramePr>
        <p:xfrm>
          <a:off x="1071538" y="114298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572000" y="114298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9"/>
          <p:cNvSpPr txBox="1">
            <a:spLocks noChangeArrowheads="1"/>
          </p:cNvSpPr>
          <p:nvPr/>
        </p:nvSpPr>
        <p:spPr bwMode="auto">
          <a:xfrm>
            <a:off x="1071563" y="3643313"/>
            <a:ext cx="2643187" cy="404812"/>
          </a:xfrm>
          <a:prstGeom prst="rect">
            <a:avLst/>
          </a:prstGeom>
          <a:noFill/>
          <a:ln w="9525">
            <a:noFill/>
            <a:miter lim="800000"/>
            <a:headEnd/>
            <a:tailEnd/>
          </a:ln>
        </p:spPr>
        <p:txBody>
          <a:bodyPr lIns="96451" tIns="48225" rIns="96451" bIns="48225" anchor="ctr">
            <a:spAutoFit/>
          </a:bodyPr>
          <a:lstStyle/>
          <a:p>
            <a:pPr defTabSz="1103313">
              <a:lnSpc>
                <a:spcPct val="125000"/>
              </a:lnSpc>
              <a:defRPr/>
            </a:pPr>
            <a:r>
              <a:rPr lang="en-US" sz="1600" b="1" kern="0" dirty="0">
                <a:solidFill>
                  <a:srgbClr val="C00000"/>
                </a:solidFill>
                <a:latin typeface="+mj-lt"/>
                <a:ea typeface="+mj-ea"/>
                <a:cs typeface="+mj-cs"/>
              </a:rPr>
              <a:t> </a:t>
            </a:r>
            <a:r>
              <a:rPr lang="en-US" sz="1600" b="1" kern="0" dirty="0" err="1">
                <a:solidFill>
                  <a:srgbClr val="C00000"/>
                </a:solidFill>
                <a:latin typeface="+mj-lt"/>
                <a:ea typeface="+mj-ea"/>
                <a:cs typeface="+mj-cs"/>
              </a:rPr>
              <a:t>Tota</a:t>
            </a:r>
            <a:r>
              <a:rPr lang="en-US" sz="1600" b="1" kern="0" dirty="0">
                <a:solidFill>
                  <a:srgbClr val="C00000"/>
                </a:solidFill>
                <a:latin typeface="+mj-lt"/>
                <a:ea typeface="+mj-ea"/>
                <a:cs typeface="+mj-cs"/>
              </a:rPr>
              <a:t>l  Oils + Fats110 MT</a:t>
            </a:r>
            <a:endParaRPr lang="en-US" sz="1600" b="1" kern="0" dirty="0">
              <a:solidFill>
                <a:srgbClr val="C00000"/>
              </a:solidFill>
              <a:latin typeface="Edwardian Script ITC" pitchFamily="66" charset="0"/>
              <a:ea typeface="+mj-ea"/>
              <a:cs typeface="+mj-cs"/>
            </a:endParaRPr>
          </a:p>
        </p:txBody>
      </p:sp>
      <p:sp>
        <p:nvSpPr>
          <p:cNvPr id="8" name="Rectangle 9"/>
          <p:cNvSpPr txBox="1">
            <a:spLocks noChangeArrowheads="1"/>
          </p:cNvSpPr>
          <p:nvPr/>
        </p:nvSpPr>
        <p:spPr bwMode="auto">
          <a:xfrm>
            <a:off x="5715000" y="3714750"/>
            <a:ext cx="2643188" cy="404813"/>
          </a:xfrm>
          <a:prstGeom prst="rect">
            <a:avLst/>
          </a:prstGeom>
          <a:noFill/>
          <a:ln w="9525">
            <a:noFill/>
            <a:miter lim="800000"/>
            <a:headEnd/>
            <a:tailEnd/>
          </a:ln>
        </p:spPr>
        <p:txBody>
          <a:bodyPr lIns="96451" tIns="48225" rIns="96451" bIns="48225" anchor="ctr">
            <a:spAutoFit/>
          </a:bodyPr>
          <a:lstStyle/>
          <a:p>
            <a:pPr defTabSz="1103313">
              <a:lnSpc>
                <a:spcPct val="125000"/>
              </a:lnSpc>
              <a:defRPr/>
            </a:pPr>
            <a:r>
              <a:rPr lang="en-US" sz="1600" b="1" kern="0" dirty="0">
                <a:solidFill>
                  <a:srgbClr val="C00000"/>
                </a:solidFill>
                <a:latin typeface="+mj-lt"/>
                <a:ea typeface="+mj-ea"/>
                <a:cs typeface="+mj-cs"/>
              </a:rPr>
              <a:t> </a:t>
            </a:r>
            <a:r>
              <a:rPr lang="en-US" sz="1600" b="1" kern="0" dirty="0" err="1">
                <a:solidFill>
                  <a:srgbClr val="C00000"/>
                </a:solidFill>
                <a:latin typeface="+mj-lt"/>
                <a:ea typeface="+mj-ea"/>
                <a:cs typeface="+mj-cs"/>
              </a:rPr>
              <a:t>Tota</a:t>
            </a:r>
            <a:r>
              <a:rPr lang="en-US" sz="1600" b="1" kern="0" dirty="0">
                <a:solidFill>
                  <a:srgbClr val="C00000"/>
                </a:solidFill>
                <a:latin typeface="+mj-lt"/>
                <a:ea typeface="+mj-ea"/>
                <a:cs typeface="+mj-cs"/>
              </a:rPr>
              <a:t>l  Oils + Fats 160 MT</a:t>
            </a:r>
            <a:endParaRPr lang="en-US" sz="1600" b="1" kern="0" dirty="0">
              <a:solidFill>
                <a:srgbClr val="C00000"/>
              </a:solidFill>
              <a:latin typeface="Edwardian Script ITC" pitchFamily="66" charset="0"/>
              <a:ea typeface="+mj-ea"/>
              <a:cs typeface="+mj-cs"/>
            </a:endParaRPr>
          </a:p>
        </p:txBody>
      </p:sp>
      <p:sp>
        <p:nvSpPr>
          <p:cNvPr id="9" name="Rectangle 9"/>
          <p:cNvSpPr txBox="1">
            <a:spLocks noChangeArrowheads="1"/>
          </p:cNvSpPr>
          <p:nvPr/>
        </p:nvSpPr>
        <p:spPr bwMode="auto">
          <a:xfrm>
            <a:off x="1143000" y="4857750"/>
            <a:ext cx="7643813" cy="558800"/>
          </a:xfrm>
          <a:prstGeom prst="rect">
            <a:avLst/>
          </a:prstGeom>
          <a:noFill/>
          <a:ln w="9525">
            <a:noFill/>
            <a:miter lim="800000"/>
            <a:headEnd/>
            <a:tailEnd/>
          </a:ln>
        </p:spPr>
        <p:txBody>
          <a:bodyPr lIns="96451" tIns="48225" rIns="96451" bIns="48225" anchor="ctr">
            <a:spAutoFit/>
          </a:bodyPr>
          <a:lstStyle/>
          <a:p>
            <a:pPr defTabSz="1103313">
              <a:lnSpc>
                <a:spcPct val="125000"/>
              </a:lnSpc>
              <a:defRPr/>
            </a:pPr>
            <a:r>
              <a:rPr lang="en-US" b="1" kern="0" dirty="0">
                <a:solidFill>
                  <a:srgbClr val="C00000"/>
                </a:solidFill>
                <a:latin typeface="+mj-lt"/>
                <a:ea typeface="+mj-ea"/>
                <a:cs typeface="+mj-cs"/>
              </a:rPr>
              <a:t> 2020:</a:t>
            </a:r>
            <a:r>
              <a:rPr lang="en-US" b="1" kern="0" dirty="0">
                <a:solidFill>
                  <a:srgbClr val="C00000"/>
                </a:solidFill>
                <a:latin typeface="+mj-lt"/>
                <a:ea typeface="+mj-ea"/>
                <a:cs typeface="+mj-cs"/>
                <a:sym typeface="Wingdings" pitchFamily="2" charset="2"/>
              </a:rPr>
              <a:t> </a:t>
            </a:r>
            <a:r>
              <a:rPr lang="en-US" b="1" kern="0" dirty="0" err="1">
                <a:solidFill>
                  <a:srgbClr val="C00000"/>
                </a:solidFill>
                <a:latin typeface="+mj-lt"/>
                <a:ea typeface="+mj-ea"/>
                <a:cs typeface="+mj-cs"/>
              </a:rPr>
              <a:t>Dunia</a:t>
            </a:r>
            <a:r>
              <a:rPr lang="en-US" b="1" kern="0" dirty="0">
                <a:solidFill>
                  <a:srgbClr val="C00000"/>
                </a:solidFill>
                <a:latin typeface="+mj-lt"/>
                <a:ea typeface="+mj-ea"/>
                <a:cs typeface="+mj-cs"/>
              </a:rPr>
              <a:t> 200 MT, </a:t>
            </a:r>
            <a:r>
              <a:rPr lang="en-US" b="1" kern="0" dirty="0">
                <a:solidFill>
                  <a:srgbClr val="C00000"/>
                </a:solidFill>
                <a:latin typeface="+mj-lt"/>
                <a:ea typeface="+mj-ea"/>
                <a:cs typeface="+mj-cs"/>
                <a:sym typeface="Wingdings" pitchFamily="2" charset="2"/>
              </a:rPr>
              <a:t> </a:t>
            </a:r>
            <a:r>
              <a:rPr lang="en-US" b="1" kern="0" dirty="0">
                <a:solidFill>
                  <a:srgbClr val="C00000"/>
                </a:solidFill>
                <a:latin typeface="+mj-lt"/>
                <a:ea typeface="+mj-ea"/>
                <a:cs typeface="+mj-cs"/>
              </a:rPr>
              <a:t>Indonesia 50 MT (25 %)</a:t>
            </a:r>
            <a:endParaRPr lang="en-US" b="1" kern="0" dirty="0">
              <a:solidFill>
                <a:srgbClr val="C00000"/>
              </a:solidFill>
              <a:latin typeface="Edwardian Script ITC" pitchFamily="66" charset="0"/>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txBox="1">
            <a:spLocks noChangeArrowheads="1"/>
          </p:cNvSpPr>
          <p:nvPr/>
        </p:nvSpPr>
        <p:spPr bwMode="auto">
          <a:xfrm>
            <a:off x="914400" y="417513"/>
            <a:ext cx="8229600" cy="712787"/>
          </a:xfrm>
          <a:prstGeom prst="rect">
            <a:avLst/>
          </a:prstGeom>
          <a:noFill/>
          <a:ln w="9525">
            <a:noFill/>
            <a:miter lim="800000"/>
            <a:headEnd/>
            <a:tailEnd/>
          </a:ln>
          <a:effectLst/>
        </p:spPr>
        <p:txBody>
          <a:bodyPr lIns="96451" tIns="48225" rIns="96451" bIns="48225" anchor="ctr">
            <a:spAutoFit/>
          </a:bodyPr>
          <a:lstStyle/>
          <a:p>
            <a:pPr defTabSz="1103313" eaLnBrk="1" hangingPunct="1">
              <a:lnSpc>
                <a:spcPct val="125000"/>
              </a:lnSpc>
              <a:defRPr/>
            </a:pPr>
            <a:r>
              <a:rPr lang="en-US" sz="3200" b="1" kern="0">
                <a:solidFill>
                  <a:srgbClr val="C00000"/>
                </a:solidFill>
                <a:latin typeface="+mj-lt"/>
                <a:ea typeface="+mj-ea"/>
                <a:cs typeface="+mj-cs"/>
              </a:rPr>
              <a:t>Advantage Palm Oil Indonesia</a:t>
            </a:r>
            <a:endParaRPr lang="en-US" sz="3200" b="1" kern="0">
              <a:solidFill>
                <a:srgbClr val="C00000"/>
              </a:solidFill>
              <a:latin typeface="Edwardian Script ITC" pitchFamily="66" charset="0"/>
              <a:ea typeface="+mj-ea"/>
              <a:cs typeface="+mj-cs"/>
            </a:endParaRPr>
          </a:p>
        </p:txBody>
      </p:sp>
      <p:sp>
        <p:nvSpPr>
          <p:cNvPr id="9219" name="AutoShape 6"/>
          <p:cNvSpPr>
            <a:spLocks noChangeArrowheads="1"/>
          </p:cNvSpPr>
          <p:nvPr/>
        </p:nvSpPr>
        <p:spPr bwMode="auto">
          <a:xfrm>
            <a:off x="582613" y="981075"/>
            <a:ext cx="8308975" cy="71438"/>
          </a:xfrm>
          <a:prstGeom prst="rtTriangle">
            <a:avLst/>
          </a:prstGeom>
          <a:solidFill>
            <a:srgbClr val="FFFF00"/>
          </a:solidFill>
          <a:ln w="9525">
            <a:noFill/>
            <a:miter lim="800000"/>
            <a:headEnd/>
            <a:tailEnd/>
          </a:ln>
        </p:spPr>
        <p:txBody>
          <a:bodyPr wrap="none" anchor="ctr"/>
          <a:lstStyle/>
          <a:p>
            <a:endParaRPr lang="en-GB"/>
          </a:p>
        </p:txBody>
      </p:sp>
      <p:sp>
        <p:nvSpPr>
          <p:cNvPr id="9220" name="AutoShape 7"/>
          <p:cNvSpPr>
            <a:spLocks noChangeArrowheads="1"/>
          </p:cNvSpPr>
          <p:nvPr/>
        </p:nvSpPr>
        <p:spPr bwMode="auto">
          <a:xfrm rot="5400000">
            <a:off x="-2002630" y="3323431"/>
            <a:ext cx="5903912" cy="66675"/>
          </a:xfrm>
          <a:prstGeom prst="rtTriangle">
            <a:avLst/>
          </a:prstGeom>
          <a:solidFill>
            <a:srgbClr val="FFFF00"/>
          </a:solidFill>
          <a:ln w="9525">
            <a:noFill/>
            <a:miter lim="800000"/>
            <a:headEnd/>
            <a:tailEnd/>
          </a:ln>
        </p:spPr>
        <p:txBody>
          <a:bodyPr wrap="none" anchor="ctr"/>
          <a:lstStyle/>
          <a:p>
            <a:endParaRPr lang="en-GB">
              <a:solidFill>
                <a:srgbClr val="C00000"/>
              </a:solidFill>
            </a:endParaRPr>
          </a:p>
        </p:txBody>
      </p:sp>
      <p:sp>
        <p:nvSpPr>
          <p:cNvPr id="9221" name="Rectangle 3"/>
          <p:cNvSpPr txBox="1">
            <a:spLocks noChangeArrowheads="1"/>
          </p:cNvSpPr>
          <p:nvPr/>
        </p:nvSpPr>
        <p:spPr bwMode="auto">
          <a:xfrm>
            <a:off x="1285875" y="1357313"/>
            <a:ext cx="7286625" cy="5072062"/>
          </a:xfrm>
          <a:prstGeom prst="rect">
            <a:avLst/>
          </a:prstGeom>
          <a:noFill/>
          <a:ln w="9525">
            <a:noFill/>
            <a:miter lim="800000"/>
            <a:headEnd/>
            <a:tailEnd/>
          </a:ln>
        </p:spPr>
        <p:txBody>
          <a:bodyPr/>
          <a:lstStyle/>
          <a:p>
            <a:pPr marL="520700" lvl="2" indent="-347663">
              <a:spcBef>
                <a:spcPct val="20000"/>
              </a:spcBef>
              <a:buFontTx/>
              <a:buChar char="•"/>
            </a:pPr>
            <a:r>
              <a:rPr lang="id-ID" sz="2800"/>
              <a:t>Wilayah Indonesia </a:t>
            </a:r>
            <a:r>
              <a:rPr lang="en-US" sz="2800"/>
              <a:t>berada di sekitar khatulistiwa sehingga  </a:t>
            </a:r>
            <a:r>
              <a:rPr lang="id-ID" sz="2800"/>
              <a:t>memenuhi</a:t>
            </a:r>
            <a:r>
              <a:rPr lang="en-US" sz="2800"/>
              <a:t> </a:t>
            </a:r>
            <a:r>
              <a:rPr lang="id-ID" sz="2800"/>
              <a:t>syarat</a:t>
            </a:r>
            <a:r>
              <a:rPr lang="en-US" sz="2800"/>
              <a:t> </a:t>
            </a:r>
            <a:r>
              <a:rPr lang="id-ID" sz="2800"/>
              <a:t>untuk pertumbuhan kelapa sawit</a:t>
            </a:r>
            <a:r>
              <a:rPr lang="en-US" sz="2800"/>
              <a:t> </a:t>
            </a:r>
            <a:r>
              <a:rPr lang="id-ID" sz="2800"/>
              <a:t>.</a:t>
            </a:r>
            <a:endParaRPr lang="en-GB" sz="2800"/>
          </a:p>
          <a:p>
            <a:pPr marL="520700" lvl="2" indent="-347663">
              <a:spcBef>
                <a:spcPct val="20000"/>
              </a:spcBef>
              <a:buFontTx/>
              <a:buChar char="•"/>
            </a:pPr>
            <a:r>
              <a:rPr lang="en-US" sz="2800"/>
              <a:t>P</a:t>
            </a:r>
            <a:r>
              <a:rPr lang="id-ID" sz="2800"/>
              <a:t>rodusen terbesar di dunia dengan produksi sebesar 19,44 juta ton dari luas areal 7,322 juta Ha pada 2009.</a:t>
            </a:r>
            <a:endParaRPr lang="en-US" sz="2800"/>
          </a:p>
          <a:p>
            <a:pPr marL="520700" lvl="2" indent="-347663">
              <a:spcBef>
                <a:spcPct val="20000"/>
              </a:spcBef>
              <a:buFontTx/>
              <a:buChar char="•"/>
            </a:pPr>
            <a:r>
              <a:rPr lang="id-ID" sz="2800"/>
              <a:t>Perluasan </a:t>
            </a:r>
            <a:r>
              <a:rPr lang="en-US" sz="2800"/>
              <a:t>areal </a:t>
            </a:r>
            <a:r>
              <a:rPr lang="id-ID" sz="2800"/>
              <a:t>masih tersedia </a:t>
            </a:r>
            <a:r>
              <a:rPr lang="en-US" sz="2800"/>
              <a:t>( +/-</a:t>
            </a:r>
            <a:r>
              <a:rPr lang="id-ID" sz="2800"/>
              <a:t> 24 juta Ha</a:t>
            </a:r>
            <a:r>
              <a:rPr lang="en-US" sz="2800"/>
              <a:t>)</a:t>
            </a:r>
            <a:r>
              <a:rPr lang="id-ID" sz="2800"/>
              <a:t>.</a:t>
            </a:r>
            <a:endParaRPr lang="en-GB" sz="2800"/>
          </a:p>
          <a:p>
            <a:pPr marL="520700" lvl="2" indent="-347663">
              <a:spcBef>
                <a:spcPct val="20000"/>
              </a:spcBef>
              <a:buFontTx/>
              <a:buChar char="•"/>
            </a:pPr>
            <a:endParaRPr lang="en-GB"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a:srcRect/>
          <a:stretch>
            <a:fillRect/>
          </a:stretch>
        </p:blipFill>
        <p:spPr bwMode="auto">
          <a:xfrm>
            <a:off x="523875" y="147638"/>
            <a:ext cx="8096250" cy="65627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3"/>
          <a:srcRect/>
          <a:stretch>
            <a:fillRect/>
          </a:stretch>
        </p:blipFill>
        <p:spPr bwMode="auto">
          <a:xfrm>
            <a:off x="-157163" y="223838"/>
            <a:ext cx="9458326" cy="641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503238"/>
            <a:ext cx="8229600" cy="9445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HAK GUNA USAHA (HGU)</a:t>
            </a:r>
            <a:endParaRPr kumimoji="0" lang="id-ID" sz="3200" b="1" i="0" u="none" strike="noStrike" kern="1200" cap="none" spc="0" normalizeH="0" baseline="0" noProof="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3" name="Text Box 3"/>
          <p:cNvSpPr txBox="1">
            <a:spLocks noChangeArrowheads="1"/>
          </p:cNvSpPr>
          <p:nvPr/>
        </p:nvSpPr>
        <p:spPr bwMode="auto">
          <a:xfrm>
            <a:off x="533400" y="1905000"/>
            <a:ext cx="8305800" cy="3540125"/>
          </a:xfrm>
          <a:prstGeom prst="rect">
            <a:avLst/>
          </a:prstGeom>
          <a:noFill/>
          <a:ln w="9525">
            <a:noFill/>
            <a:miter lim="800000"/>
            <a:headEnd/>
            <a:tailEnd/>
          </a:ln>
        </p:spPr>
        <p:txBody>
          <a:bodyPr>
            <a:spAutoFit/>
          </a:bodyPr>
          <a:lstStyle/>
          <a:p>
            <a:r>
              <a:rPr lang="en-US" sz="2800"/>
              <a:t>Hak untuk mengusahakan tanah yang langsung dikuasai oleh negara dalam jangka waktu paling lama 35 tahun, guna usaha pertanian, perikanan dan peternakan</a:t>
            </a:r>
          </a:p>
          <a:p>
            <a:endParaRPr lang="en-US" sz="2800"/>
          </a:p>
          <a:p>
            <a:r>
              <a:rPr lang="en-US" sz="2800"/>
              <a:t>HGU dapat diperpanjang selama paling lama 30 tahun dan diperbarui untuk jangka paling lama 35 tahun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554</TotalTime>
  <Words>1626</Words>
  <Application>Microsoft Office PowerPoint</Application>
  <PresentationFormat>On-screen Show (4:3)</PresentationFormat>
  <Paragraphs>264</Paragraphs>
  <Slides>33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1" baseType="lpstr">
      <vt:lpstr>Times New Roman</vt:lpstr>
      <vt:lpstr>Arial</vt:lpstr>
      <vt:lpstr>Arial Black</vt:lpstr>
      <vt:lpstr>Edwardian Script ITC</vt:lpstr>
      <vt:lpstr>Wingdings</vt:lpstr>
      <vt:lpstr>Apex</vt:lpstr>
      <vt:lpstr>Microsoft Graph Chart</vt:lpstr>
      <vt:lpstr>Microsoft Office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 TEV =          UV               +       NUV TEV = (DUV + IUV +OV) + (XV + BV)  Dimana :  TEV = Total Economic Value UV  = Use Value NUV = Non Use Value DUV  = Direct Use Value IUV = Indirect Use Value OV = Option Value (nilai pilihan) XV = Existance Value (nilai kehidupan) BV = Bequest Value (nilai warisan)</vt:lpstr>
      <vt:lpstr>Gambar 3. Taksonomi ekonomi untuk valuasi sumberdaya lingkungan</vt:lpstr>
      <vt:lpstr>Beberapa cara pengukuran yang dapat dilakukan menyangkut surplus konsumen dan surplus produsen. </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Ditjen Perkebunan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EKONOMI SAWIT</dc:title>
  <dc:creator>NOVINDRA, SP,M.Si</dc:creator>
  <cp:lastModifiedBy>Novindra</cp:lastModifiedBy>
  <cp:revision>38</cp:revision>
  <dcterms:created xsi:type="dcterms:W3CDTF">2006-07-07T13:09:27Z</dcterms:created>
  <dcterms:modified xsi:type="dcterms:W3CDTF">2011-11-22T03:17:14Z</dcterms:modified>
</cp:coreProperties>
</file>